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63" r:id="rId2"/>
    <p:sldId id="275" r:id="rId3"/>
    <p:sldId id="278" r:id="rId4"/>
    <p:sldId id="272" r:id="rId5"/>
    <p:sldId id="280" r:id="rId6"/>
    <p:sldId id="283" r:id="rId7"/>
    <p:sldId id="284" r:id="rId8"/>
    <p:sldId id="286" r:id="rId9"/>
    <p:sldId id="287" r:id="rId10"/>
    <p:sldId id="273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942"/>
    <a:srgbClr val="FFFFFF"/>
    <a:srgbClr val="370F28"/>
    <a:srgbClr val="19276E"/>
    <a:srgbClr val="000096"/>
    <a:srgbClr val="000080"/>
    <a:srgbClr val="000069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/>
    <p:restoredTop sz="94647"/>
  </p:normalViewPr>
  <p:slideViewPr>
    <p:cSldViewPr>
      <p:cViewPr>
        <p:scale>
          <a:sx n="130" d="100"/>
          <a:sy n="130" d="100"/>
        </p:scale>
        <p:origin x="103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BBD7BAA-7E74-4BAE-9B5E-D35253D18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7EC473E-9BC3-4B56-8651-1413D9D577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4569F44-2649-4449-804F-0C6668BB0618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36347947-9A96-4B8D-8B61-11F13999FA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644BA13B-4B02-46CB-A643-F98ECB495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ES_tradnl" noProof="0"/>
              <a:t>Haga clic para modificar el estilo de texto del patrón</a:t>
            </a:r>
          </a:p>
          <a:p>
            <a:pPr lvl="1"/>
            <a:r>
              <a:rPr lang="es-ES" altLang="es-ES_tradnl" noProof="0"/>
              <a:t>Segundo nivel</a:t>
            </a:r>
          </a:p>
          <a:p>
            <a:pPr lvl="2"/>
            <a:r>
              <a:rPr lang="es-ES" altLang="es-ES_tradnl" noProof="0"/>
              <a:t>Tercer nivel</a:t>
            </a:r>
          </a:p>
          <a:p>
            <a:pPr lvl="3"/>
            <a:r>
              <a:rPr lang="es-ES" altLang="es-ES_tradnl" noProof="0"/>
              <a:t>Cuarto nivel</a:t>
            </a:r>
          </a:p>
          <a:p>
            <a:pPr lvl="4"/>
            <a:r>
              <a:rPr lang="es-ES" altLang="es-ES_tradnl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C1BBD71-5618-4DA4-A14A-4062ED3BFB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6302306-0CF4-4635-BFE1-D8735C101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958DDBB-4A40-4699-96C0-34A3E3E2140B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>
            <a:extLst>
              <a:ext uri="{FF2B5EF4-FFF2-40B4-BE49-F238E27FC236}">
                <a16:creationId xmlns:a16="http://schemas.microsoft.com/office/drawing/2014/main" id="{874DDB63-6D9C-443E-89CC-F546DF5314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>
            <a:extLst>
              <a:ext uri="{FF2B5EF4-FFF2-40B4-BE49-F238E27FC236}">
                <a16:creationId xmlns:a16="http://schemas.microsoft.com/office/drawing/2014/main" id="{DAA726FB-2E9C-449C-B2B4-F70466D73C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_tradnl">
              <a:ea typeface="ＭＳ Ｐゴシック" panose="020B0600070205080204" pitchFamily="34" charset="-128"/>
            </a:endParaRPr>
          </a:p>
        </p:txBody>
      </p:sp>
      <p:sp>
        <p:nvSpPr>
          <p:cNvPr id="17411" name="Marcador de número de diapositiva 3">
            <a:extLst>
              <a:ext uri="{FF2B5EF4-FFF2-40B4-BE49-F238E27FC236}">
                <a16:creationId xmlns:a16="http://schemas.microsoft.com/office/drawing/2014/main" id="{C0B29570-AFFD-4309-B35F-97CBCCD83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D50F868-39AF-44E3-A026-83DA83ED3EC6}" type="slidenum">
              <a:rPr lang="es-ES" altLang="es-ES_tradnl" sz="1200" smtClean="0"/>
              <a:pPr/>
              <a:t>3</a:t>
            </a:fld>
            <a:endParaRPr lang="es-ES" altLang="es-ES_trad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47900ED-B484-42C8-A84E-E7B91300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7329-2AF6-4E12-9A96-8580992718E1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F85FA3A-E0BE-444C-A998-3A533F7B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31F6612-E3AC-48DE-8597-5165C1FF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E9D5-2750-48BC-8BD1-6F88D9B1563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86457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F947421-B886-49F2-BBBE-DB6F1830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DC0C-0743-4405-8C55-13586ADAB37C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FA09D75-C200-462C-AF07-5C91E0CE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AA153C1-C19E-4B51-8EBE-9478C814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6ECD-CAC2-4314-BC03-422AF275D389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03198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0571753-A3D1-4D1F-BD2E-63617B9F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BA5F-ACB6-40C3-864B-8156B88A6EA7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C05D05-D2F4-4044-92C0-D69893E1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0E462F3-D87C-4D1A-86DF-FA6D2CE7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AB80-5523-4FA2-8020-F0AF0690B3AC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33352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888AEA6-E1E5-47A1-AD33-08ACDBCC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BF3F-BCB4-42A3-A924-74777456A0A8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5E3FD5A-B217-4F17-A9C2-478B6044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4B1876-78B2-4FCE-9EBB-3C357B84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BFE1-7520-493E-A47F-3D6D19F04EF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12959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A72EE9A-1DBD-44CF-85E6-037F8F96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C3FB-7D12-4111-AF8B-3D1311DAED8A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175BD34-DBDD-4CF7-899C-464401B9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794FD0A-05A2-40B7-941A-618ACD04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F312-BECF-4AB6-A5D7-1D7317B030C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38298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C3E2CF9-6B4B-4703-852E-71777362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B6E5-1B6D-4E84-A9D2-1FBEE6C5A7C1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81598B0-CC28-4B60-9E89-1983B670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E84A522-B028-4179-8B4E-7409E769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B211-97F5-40C4-9190-B41B8976A70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2076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BB90597-B2B4-4201-BAF9-886A81C3E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C24B-DF46-4CD0-8D68-04DC1D228E35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A80DD067-E173-42CA-BFF6-C8470846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85A8D17-70AD-40AC-A6AC-99BAB007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307F-4D11-4F43-8C81-0827B54852A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4609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94579529-5686-494C-9244-458FDD81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2117-5DF0-4CFB-9384-D03581FD85A3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F5DC125F-E10A-410F-B23E-1149AE41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D889A1F-82F8-45BB-A0B6-8DF81F27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A0D6-912D-4DB8-9FBE-542C0BE50553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14531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779F321-3D71-498F-809F-56766BF0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08A7-D672-4D79-B537-54F936E6CAC2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74EF8A67-E2BE-4040-AD9A-D3EF72A5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28503BBB-1F49-4EB0-AAB9-CE366F48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7F6F-BB0A-4B0E-B2DD-E4E5D47E0F0A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1748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A04954F-6B8B-4AB5-A417-7EB67A2E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AD39-36D7-40C7-9751-AAF766F00234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1F2FD5F-C3F9-4305-8822-B61B8B63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35829B0-E316-454B-AAE6-8D9E32F2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C697-DF3C-4E92-BDCB-B96EDF9D0237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6707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4A3B9C5-9779-45FE-AA23-E116CBA9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7A4D-3653-4EC5-A99B-1B3F084162DD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B0AB97C-7BE3-41F2-8671-6E2D91F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0E9A135-2214-461A-B63C-EE15D023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4731-184D-4DB0-A9B1-5F2FFED02288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03089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EAE9"/>
            </a:gs>
            <a:gs pos="64999">
              <a:srgbClr val="F7EAE9"/>
            </a:gs>
            <a:gs pos="64999">
              <a:srgbClr val="FFFFFF"/>
            </a:gs>
            <a:gs pos="100000">
              <a:srgbClr val="C00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59ABE826-4919-4BC0-B29C-FD304C1227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3294DA6D-50E2-4584-9889-B83137CC5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D4B0B97-7042-487E-AF8B-C3CFEF75F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D1D335F-0857-4247-9413-429F86BA68B7}" type="datetime1">
              <a:rPr lang="es-ES" altLang="es-ES_tradnl"/>
              <a:pPr>
                <a:defRPr/>
              </a:pPr>
              <a:t>16/01/2019</a:t>
            </a:fld>
            <a:endParaRPr lang="es-ES" altLang="es-ES_tradn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3A48176-33E2-4BCC-8C1D-B1A482F6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1E8A50E-1CDC-428C-926C-D63AF041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A674C70-0B17-4307-BA3A-EE809A897FF7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1">
            <a:extLst>
              <a:ext uri="{FF2B5EF4-FFF2-40B4-BE49-F238E27FC236}">
                <a16:creationId xmlns:a16="http://schemas.microsoft.com/office/drawing/2014/main" id="{09B8680B-08A1-46B5-ADE6-431BAB146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942975"/>
            <a:ext cx="9197975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006C3540-CA13-4A2D-9627-4466A4B8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>
              <a:alpha val="8588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4340" name="7 CuadroTexto">
            <a:extLst>
              <a:ext uri="{FF2B5EF4-FFF2-40B4-BE49-F238E27FC236}">
                <a16:creationId xmlns:a16="http://schemas.microsoft.com/office/drawing/2014/main" id="{F56A2B67-0E4B-4CD8-AABD-883886EB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392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14341" name="7 CuadroTexto">
            <a:extLst>
              <a:ext uri="{FF2B5EF4-FFF2-40B4-BE49-F238E27FC236}">
                <a16:creationId xmlns:a16="http://schemas.microsoft.com/office/drawing/2014/main" id="{2A63DE33-D544-4091-8A6C-4D66A7BED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14342" name="Imagen 48" descr="informatica-resumen-creative-commons1.jpg">
            <a:extLst>
              <a:ext uri="{FF2B5EF4-FFF2-40B4-BE49-F238E27FC236}">
                <a16:creationId xmlns:a16="http://schemas.microsoft.com/office/drawing/2014/main" id="{30AF73AD-D288-4558-BBD5-C06EBA4AC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7 CuadroTexto">
            <a:extLst>
              <a:ext uri="{FF2B5EF4-FFF2-40B4-BE49-F238E27FC236}">
                <a16:creationId xmlns:a16="http://schemas.microsoft.com/office/drawing/2014/main" id="{0E45E078-5B60-4CDB-BFBF-546ED362D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14344" name="Imagen 52">
            <a:extLst>
              <a:ext uri="{FF2B5EF4-FFF2-40B4-BE49-F238E27FC236}">
                <a16:creationId xmlns:a16="http://schemas.microsoft.com/office/drawing/2014/main" id="{3D44375B-35E6-4569-A49F-16D6F5263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dondear rectángulo de esquina sencilla 12">
            <a:extLst>
              <a:ext uri="{FF2B5EF4-FFF2-40B4-BE49-F238E27FC236}">
                <a16:creationId xmlns:a16="http://schemas.microsoft.com/office/drawing/2014/main" id="{5C8180AA-FD53-4189-A21D-B0A0E314987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31913" y="3662363"/>
            <a:ext cx="6096000" cy="1392237"/>
          </a:xfrm>
          <a:custGeom>
            <a:avLst/>
            <a:gdLst>
              <a:gd name="T0" fmla="*/ 3048000 w 6553200"/>
              <a:gd name="T1" fmla="*/ 0 h 1081088"/>
              <a:gd name="T2" fmla="*/ 0 w 6553200"/>
              <a:gd name="T3" fmla="*/ 696119 h 1081088"/>
              <a:gd name="T4" fmla="*/ 3048000 w 6553200"/>
              <a:gd name="T5" fmla="*/ 1392237 h 1081088"/>
              <a:gd name="T6" fmla="*/ 6096000 w 6553200"/>
              <a:gd name="T7" fmla="*/ 696119 h 1081088"/>
              <a:gd name="T8" fmla="*/ 0 60000 65536"/>
              <a:gd name="T9" fmla="*/ 0 60000 65536"/>
              <a:gd name="T10" fmla="*/ 0 60000 65536"/>
              <a:gd name="T11" fmla="*/ 0 60000 65536"/>
              <a:gd name="T12" fmla="*/ 0 w 6553200"/>
              <a:gd name="T13" fmla="*/ 0 h 1081088"/>
              <a:gd name="T14" fmla="*/ 6500426 w 6553200"/>
              <a:gd name="T15" fmla="*/ 1081088 h 108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53200" h="1081088">
                <a:moveTo>
                  <a:pt x="0" y="0"/>
                </a:moveTo>
                <a:lnTo>
                  <a:pt x="6373015" y="0"/>
                </a:lnTo>
                <a:lnTo>
                  <a:pt x="6373014" y="0"/>
                </a:lnTo>
                <a:cubicBezTo>
                  <a:pt x="6472528" y="0"/>
                  <a:pt x="6553200" y="80671"/>
                  <a:pt x="6553200" y="180185"/>
                </a:cubicBezTo>
                <a:lnTo>
                  <a:pt x="6553200" y="1081088"/>
                </a:lnTo>
                <a:lnTo>
                  <a:pt x="0" y="10810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6" name="7 CuadroTexto">
            <a:extLst>
              <a:ext uri="{FF2B5EF4-FFF2-40B4-BE49-F238E27FC236}">
                <a16:creationId xmlns:a16="http://schemas.microsoft.com/office/drawing/2014/main" id="{560D05EF-839F-4CF7-BBA6-5F4323A2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730625"/>
            <a:ext cx="60944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4000" b="1">
                <a:latin typeface="Trade Gothic LT Std" charset="0"/>
              </a:rPr>
              <a:t>El racionalismo continental</a:t>
            </a:r>
            <a:endParaRPr lang="es-ES" altLang="es-ES_tradnl" sz="4000">
              <a:latin typeface="Trade Gothic LT Std" charset="0"/>
            </a:endParaRPr>
          </a:p>
        </p:txBody>
      </p:sp>
      <p:sp>
        <p:nvSpPr>
          <p:cNvPr id="14347" name="Rectangle 9">
            <a:extLst>
              <a:ext uri="{FF2B5EF4-FFF2-40B4-BE49-F238E27FC236}">
                <a16:creationId xmlns:a16="http://schemas.microsoft.com/office/drawing/2014/main" id="{3126C2DF-8BB1-4DC2-95B8-53ABCD293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5122863"/>
            <a:ext cx="24114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_tradnl" sz="1200" b="1" i="1">
                <a:solidFill>
                  <a:schemeClr val="bg1"/>
                </a:solidFill>
                <a:latin typeface="Trade Gothic LT Std" charset="0"/>
              </a:rPr>
              <a:t>Grupo de hombres en una botica</a:t>
            </a:r>
            <a:endParaRPr lang="es-ES_tradnl" altLang="es-ES_tradnl" sz="1200" b="1" i="1">
              <a:solidFill>
                <a:schemeClr val="bg1"/>
              </a:solidFill>
              <a:latin typeface="Trade Gothic LT Std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_tradnl" sz="1200" b="1">
                <a:solidFill>
                  <a:schemeClr val="bg1"/>
                </a:solidFill>
                <a:latin typeface="Trade Gothic LT Std" charset="0"/>
              </a:rPr>
              <a:t>C. De Man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2653C1-EDD1-4436-8AA7-818C4CD5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4579" name="7 CuadroTexto">
            <a:extLst>
              <a:ext uri="{FF2B5EF4-FFF2-40B4-BE49-F238E27FC236}">
                <a16:creationId xmlns:a16="http://schemas.microsoft.com/office/drawing/2014/main" id="{86206D6D-521B-41EE-BB0E-663F8BC2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392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24580" name="7 CuadroTexto">
            <a:extLst>
              <a:ext uri="{FF2B5EF4-FFF2-40B4-BE49-F238E27FC236}">
                <a16:creationId xmlns:a16="http://schemas.microsoft.com/office/drawing/2014/main" id="{61EEB121-A0DE-4FCE-A1CD-A9CFE7A6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24581" name="Imagen 48" descr="informatica-resumen-creative-commons1.jpg">
            <a:extLst>
              <a:ext uri="{FF2B5EF4-FFF2-40B4-BE49-F238E27FC236}">
                <a16:creationId xmlns:a16="http://schemas.microsoft.com/office/drawing/2014/main" id="{2D3CB8BF-39CD-4E1D-99B0-F98F213DC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7 CuadroTexto">
            <a:extLst>
              <a:ext uri="{FF2B5EF4-FFF2-40B4-BE49-F238E27FC236}">
                <a16:creationId xmlns:a16="http://schemas.microsoft.com/office/drawing/2014/main" id="{49086E1C-F1F4-468D-AA00-FBE3E876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24583" name="Imagen 13">
            <a:extLst>
              <a:ext uri="{FF2B5EF4-FFF2-40B4-BE49-F238E27FC236}">
                <a16:creationId xmlns:a16="http://schemas.microsoft.com/office/drawing/2014/main" id="{A1F8769E-C683-4E96-8367-6C6F0BD8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6">
            <a:extLst>
              <a:ext uri="{FF2B5EF4-FFF2-40B4-BE49-F238E27FC236}">
                <a16:creationId xmlns:a16="http://schemas.microsoft.com/office/drawing/2014/main" id="{F12260CC-907A-4FE4-BBC0-7AD5E91A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5600"/>
            <a:ext cx="8135938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n-US" sz="1500" b="1">
                <a:solidFill>
                  <a:srgbClr val="000000"/>
                </a:solidFill>
                <a:latin typeface="Trade Gothic LT Std" charset="0"/>
              </a:rPr>
              <a:t>Presentación:</a:t>
            </a:r>
            <a:r>
              <a:rPr lang="es-ES_tradnl" altLang="en-US" sz="1500">
                <a:solidFill>
                  <a:srgbClr val="000000"/>
                </a:solidFill>
                <a:latin typeface="Trade Gothic LT Std" charset="0"/>
              </a:rPr>
              <a:t> El racionalismo continental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Proyecto y edición: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 grupo edebé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Dirección General: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 Antonio Garrido González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Dirección de Edición de Productos Educativos: 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Esteban Lorenzo Domínguez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Dirección de Educación Infantil y Áreas Artísticas, y edición de Filosofía: 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Marta Fiol Díaz 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Dirección de Pedagogía: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 Santiago Centelles Cervera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Dirección de Producción: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 Juan López Navarro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Equipo de edición de edebé:</a:t>
            </a:r>
          </a:p>
          <a:p>
            <a:r>
              <a:rPr lang="es-ES_tradnl" altLang="en-US" sz="1100" i="1">
                <a:solidFill>
                  <a:srgbClr val="000000"/>
                </a:solidFill>
                <a:latin typeface="Trade Gothic LT Std" charset="0"/>
              </a:rPr>
              <a:t>Corrección: 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M.ª José Gracia Bona</a:t>
            </a:r>
          </a:p>
          <a:p>
            <a:r>
              <a:rPr lang="es-ES_tradnl" altLang="en-US" sz="1100" i="1">
                <a:solidFill>
                  <a:srgbClr val="000000"/>
                </a:solidFill>
                <a:latin typeface="Trade Gothic LT Std" charset="0"/>
              </a:rPr>
              <a:t>Diseño gráfico: 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Luis Vilardell Panicot</a:t>
            </a:r>
          </a:p>
          <a:p>
            <a:r>
              <a:rPr lang="es-ES_tradnl" altLang="en-US" sz="1100" i="1">
                <a:solidFill>
                  <a:srgbClr val="000000"/>
                </a:solidFill>
                <a:latin typeface="Trade Gothic LT Std" charset="0"/>
              </a:rPr>
              <a:t>Ilustración: 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Abel Loro Valero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 b="1">
                <a:solidFill>
                  <a:srgbClr val="000000"/>
                </a:solidFill>
                <a:latin typeface="Trade Gothic LT Std" charset="0"/>
              </a:rPr>
              <a:t>Colaboradores:</a:t>
            </a:r>
          </a:p>
          <a:p>
            <a:r>
              <a:rPr lang="es-ES_tradnl" altLang="en-US" sz="1100" i="1">
                <a:solidFill>
                  <a:srgbClr val="000000"/>
                </a:solidFill>
                <a:latin typeface="Trade Gothic LT Std" charset="0"/>
              </a:rPr>
              <a:t>Fotografía: </a:t>
            </a:r>
            <a:r>
              <a:rPr lang="es-ES" altLang="en-US" sz="1100">
                <a:latin typeface="Trade Gothic LT Std" charset="0"/>
              </a:rPr>
              <a:t>Thinkstock photo, Age fotostock, Album y Gettyimages</a:t>
            </a:r>
          </a:p>
          <a:p>
            <a:r>
              <a:rPr lang="es-ES_tradnl" altLang="en-US" sz="1100" i="1">
                <a:solidFill>
                  <a:srgbClr val="000000"/>
                </a:solidFill>
                <a:latin typeface="Trade Gothic LT Std" charset="0"/>
              </a:rPr>
              <a:t>Corrección y maquetación: </a:t>
            </a:r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Creaciones Culturales, S.L.</a:t>
            </a:r>
          </a:p>
          <a:p>
            <a:endParaRPr lang="es-ES_tradnl" altLang="en-US" sz="1100">
              <a:solidFill>
                <a:srgbClr val="FF0000"/>
              </a:solidFill>
              <a:latin typeface="Trade Gothic LT Std" charset="0"/>
            </a:endParaRP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endParaRPr lang="es-ES_tradnl" altLang="en-US" sz="900">
              <a:solidFill>
                <a:srgbClr val="000000"/>
              </a:solidFill>
              <a:latin typeface="Trade Gothic LT Std" charset="0"/>
            </a:endParaRPr>
          </a:p>
          <a:p>
            <a:r>
              <a:rPr lang="es-ES_tradnl" altLang="en-US" sz="9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900">
                <a:solidFill>
                  <a:srgbClr val="000000"/>
                </a:solidFill>
                <a:latin typeface="Trade Gothic LT Std" charset="0"/>
              </a:rPr>
              <a:t>Los editores han hecho todo lo posible por localizar a los titulares de los materiales que aparecen a título de citación en la obra. Si involuntariamente alguno ha sido omitido, los editores repararán el error cuando sea posible.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endParaRPr lang="es-ES_tradnl" altLang="en-US" sz="1100">
              <a:solidFill>
                <a:srgbClr val="000000"/>
              </a:solidFill>
              <a:latin typeface="Trade Gothic LT Std" charset="0"/>
            </a:endParaRPr>
          </a:p>
          <a:p>
            <a:r>
              <a:rPr lang="es-ES_tradnl" altLang="en-US" sz="1000" b="1">
                <a:solidFill>
                  <a:srgbClr val="000000"/>
                </a:solidFill>
                <a:latin typeface="Trade Gothic LT Std" charset="0"/>
              </a:rPr>
              <a:t>Es propiedad del grupo edebé</a:t>
            </a:r>
          </a:p>
          <a:p>
            <a:pPr>
              <a:lnSpc>
                <a:spcPct val="50000"/>
              </a:lnSpc>
            </a:pPr>
            <a:r>
              <a:rPr lang="es-ES_tradnl" altLang="en-US" sz="10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000" b="1">
                <a:solidFill>
                  <a:srgbClr val="000000"/>
                </a:solidFill>
                <a:latin typeface="Trade Gothic LT Std" charset="0"/>
              </a:rPr>
              <a:t>© </a:t>
            </a:r>
            <a:r>
              <a:rPr lang="es-ES_tradnl" altLang="en-US" sz="1000">
                <a:solidFill>
                  <a:srgbClr val="000000"/>
                </a:solidFill>
                <a:latin typeface="Trade Gothic LT Std" charset="0"/>
              </a:rPr>
              <a:t>grupo edebé, 2016</a:t>
            </a:r>
          </a:p>
          <a:p>
            <a:r>
              <a:rPr lang="es-ES_tradnl" altLang="en-US" sz="1000">
                <a:solidFill>
                  <a:srgbClr val="000000"/>
                </a:solidFill>
                <a:latin typeface="Trade Gothic LT Std" charset="0"/>
              </a:rPr>
              <a:t>Paseo de San Juan Bosco, 62</a:t>
            </a:r>
          </a:p>
          <a:p>
            <a:r>
              <a:rPr lang="es-ES_tradnl" altLang="en-US" sz="1000">
                <a:solidFill>
                  <a:srgbClr val="000000"/>
                </a:solidFill>
                <a:latin typeface="Trade Gothic LT Std" charset="0"/>
              </a:rPr>
              <a:t>08017 Barcelona</a:t>
            </a:r>
          </a:p>
          <a:p>
            <a:r>
              <a:rPr lang="es-ES_tradnl" altLang="en-US" sz="1000">
                <a:solidFill>
                  <a:srgbClr val="000000"/>
                </a:solidFill>
                <a:latin typeface="Trade Gothic LT Std" charset="0"/>
              </a:rPr>
              <a:t>www.edebe.com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  <a:p>
            <a:r>
              <a:rPr lang="es-ES_tradnl" altLang="en-US" sz="1100">
                <a:solidFill>
                  <a:srgbClr val="000000"/>
                </a:solidFill>
                <a:latin typeface="Trade Gothic LT Std" charset="0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>
            <a:extLst>
              <a:ext uri="{FF2B5EF4-FFF2-40B4-BE49-F238E27FC236}">
                <a16:creationId xmlns:a16="http://schemas.microsoft.com/office/drawing/2014/main" id="{FA3DA85F-BAA8-4A50-80E6-2DFB1557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070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BC26152-A3C4-4D22-8ADD-51B9B57F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5604" name="7 CuadroTexto">
            <a:extLst>
              <a:ext uri="{FF2B5EF4-FFF2-40B4-BE49-F238E27FC236}">
                <a16:creationId xmlns:a16="http://schemas.microsoft.com/office/drawing/2014/main" id="{B2322EAE-7720-4BEA-836A-72FE2BAD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3597275"/>
            <a:ext cx="705643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_tradnl" altLang="es-ES_tradnl" b="1">
                <a:solidFill>
                  <a:srgbClr val="FFFFFF"/>
                </a:solidFill>
                <a:latin typeface="Trade Gothic LT Std" charset="0"/>
              </a:rPr>
              <a:t>Historia de la filosofía</a:t>
            </a:r>
            <a:br>
              <a:rPr lang="es-ES_tradnl" altLang="es-ES_tradnl" b="1">
                <a:solidFill>
                  <a:srgbClr val="FFFFFF"/>
                </a:solidFill>
                <a:latin typeface="Trade Gothic LT Std Bold 2" charset="0"/>
              </a:rPr>
            </a:br>
            <a:r>
              <a:rPr lang="es-ES_tradnl" altLang="es-ES_tradnl">
                <a:solidFill>
                  <a:srgbClr val="FFFFFF"/>
                </a:solidFill>
                <a:latin typeface="Trade Gothic LT Std Bold 2" charset="0"/>
              </a:rPr>
              <a:t>BACHILLERATO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s-ES" altLang="es-ES_tradnl">
              <a:solidFill>
                <a:schemeClr val="bg1"/>
              </a:solidFill>
              <a:latin typeface="Trade Gothic LT Std Bold 2" charset="0"/>
            </a:endParaRPr>
          </a:p>
        </p:txBody>
      </p:sp>
      <p:sp>
        <p:nvSpPr>
          <p:cNvPr id="25605" name="7 CuadroTexto">
            <a:extLst>
              <a:ext uri="{FF2B5EF4-FFF2-40B4-BE49-F238E27FC236}">
                <a16:creationId xmlns:a16="http://schemas.microsoft.com/office/drawing/2014/main" id="{2A289CDB-31E7-4F0C-8BC7-5CF524793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6597650"/>
            <a:ext cx="22304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9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9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25606" name="Imagen 44" descr="informatica-resumen-creative-commons1.jpg">
            <a:extLst>
              <a:ext uri="{FF2B5EF4-FFF2-40B4-BE49-F238E27FC236}">
                <a16:creationId xmlns:a16="http://schemas.microsoft.com/office/drawing/2014/main" id="{02A0C0C9-D309-4DA6-8E4B-76E47F5B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7 CuadroTexto">
            <a:extLst>
              <a:ext uri="{FF2B5EF4-FFF2-40B4-BE49-F238E27FC236}">
                <a16:creationId xmlns:a16="http://schemas.microsoft.com/office/drawing/2014/main" id="{B12F2B03-487B-459E-A361-A1B85F82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73688"/>
            <a:ext cx="6911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20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20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25608" name="Imagen 10">
            <a:extLst>
              <a:ext uri="{FF2B5EF4-FFF2-40B4-BE49-F238E27FC236}">
                <a16:creationId xmlns:a16="http://schemas.microsoft.com/office/drawing/2014/main" id="{DFB84FA6-10EB-496A-8D4B-7875C1FB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B04714B-3983-4DD0-99ED-BBDB7081A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5363" name="7 CuadroTexto">
            <a:extLst>
              <a:ext uri="{FF2B5EF4-FFF2-40B4-BE49-F238E27FC236}">
                <a16:creationId xmlns:a16="http://schemas.microsoft.com/office/drawing/2014/main" id="{1EDE3763-A4C1-45A9-968C-CC13FA03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176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15364" name="7 CuadroTexto">
            <a:extLst>
              <a:ext uri="{FF2B5EF4-FFF2-40B4-BE49-F238E27FC236}">
                <a16:creationId xmlns:a16="http://schemas.microsoft.com/office/drawing/2014/main" id="{C1CC71EF-97DE-4B4A-A936-F2B1EEB5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15365" name="Imagen 48" descr="informatica-resumen-creative-commons1.jpg">
            <a:extLst>
              <a:ext uri="{FF2B5EF4-FFF2-40B4-BE49-F238E27FC236}">
                <a16:creationId xmlns:a16="http://schemas.microsoft.com/office/drawing/2014/main" id="{3322B299-9295-4A4E-84C6-29C98098B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7 CuadroTexto">
            <a:extLst>
              <a:ext uri="{FF2B5EF4-FFF2-40B4-BE49-F238E27FC236}">
                <a16:creationId xmlns:a16="http://schemas.microsoft.com/office/drawing/2014/main" id="{07F37225-27F9-4A6A-A765-FC807C90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sp>
        <p:nvSpPr>
          <p:cNvPr id="15367" name="7 CuadroTexto">
            <a:extLst>
              <a:ext uri="{FF2B5EF4-FFF2-40B4-BE49-F238E27FC236}">
                <a16:creationId xmlns:a16="http://schemas.microsoft.com/office/drawing/2014/main" id="{4A79E6FD-0E33-4908-B3F0-2EF68E185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04800"/>
            <a:ext cx="6264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altLang="es-ES_tradnl" sz="3000" b="1">
                <a:solidFill>
                  <a:srgbClr val="370F28"/>
                </a:solidFill>
                <a:latin typeface="Trade Gothic LT Std" charset="0"/>
              </a:rPr>
              <a:t>1. La filosofía moderna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024608EA-344A-44E1-86D0-E8E11C8FF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14400"/>
            <a:ext cx="8064500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5371" name="7 CuadroTexto">
            <a:extLst>
              <a:ext uri="{FF2B5EF4-FFF2-40B4-BE49-F238E27FC236}">
                <a16:creationId xmlns:a16="http://schemas.microsoft.com/office/drawing/2014/main" id="{125E0D4B-2B92-4C44-B4F8-55944A5AF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42988"/>
            <a:ext cx="351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>
                <a:solidFill>
                  <a:schemeClr val="bg1"/>
                </a:solidFill>
                <a:latin typeface="Trade Gothic LT Std" charset="0"/>
              </a:rPr>
              <a:t>1.1. La crisis del siglo </a:t>
            </a:r>
            <a:r>
              <a:rPr lang="es-ES" altLang="es-ES_tradnl" sz="1800" cap="small" dirty="0">
                <a:solidFill>
                  <a:schemeClr val="bg1"/>
                </a:solidFill>
                <a:latin typeface="Trade Gothic LT Std" charset="0"/>
              </a:rPr>
              <a:t>xvii</a:t>
            </a:r>
          </a:p>
        </p:txBody>
      </p:sp>
      <p:pic>
        <p:nvPicPr>
          <p:cNvPr id="15370" name="Imagen 40">
            <a:extLst>
              <a:ext uri="{FF2B5EF4-FFF2-40B4-BE49-F238E27FC236}">
                <a16:creationId xmlns:a16="http://schemas.microsoft.com/office/drawing/2014/main" id="{F5B0E188-4D93-4519-93A7-A2EA6C7D3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dondear rectángulo de esquina sencilla 23">
            <a:extLst>
              <a:ext uri="{FF2B5EF4-FFF2-40B4-BE49-F238E27FC236}">
                <a16:creationId xmlns:a16="http://schemas.microsoft.com/office/drawing/2014/main" id="{3569C7B9-694C-4E82-8F28-E1499D6B83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51050" y="3148013"/>
            <a:ext cx="6481763" cy="555625"/>
          </a:xfrm>
          <a:custGeom>
            <a:avLst/>
            <a:gdLst>
              <a:gd name="T0" fmla="*/ 3240882 w 4608513"/>
              <a:gd name="T1" fmla="*/ 0 h 358775"/>
              <a:gd name="T2" fmla="*/ 0 w 4608513"/>
              <a:gd name="T3" fmla="*/ 277813 h 358775"/>
              <a:gd name="T4" fmla="*/ 3240882 w 4608513"/>
              <a:gd name="T5" fmla="*/ 555625 h 358775"/>
              <a:gd name="T6" fmla="*/ 6481763 w 4608513"/>
              <a:gd name="T7" fmla="*/ 277813 h 358775"/>
              <a:gd name="T8" fmla="*/ 0 60000 65536"/>
              <a:gd name="T9" fmla="*/ 0 60000 65536"/>
              <a:gd name="T10" fmla="*/ 0 60000 65536"/>
              <a:gd name="T11" fmla="*/ 0 60000 65536"/>
              <a:gd name="T12" fmla="*/ 0 w 4608513"/>
              <a:gd name="T13" fmla="*/ 0 h 358775"/>
              <a:gd name="T14" fmla="*/ 4590999 w 460851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8513" h="358775">
                <a:moveTo>
                  <a:pt x="0" y="0"/>
                </a:moveTo>
                <a:lnTo>
                  <a:pt x="4548716" y="0"/>
                </a:lnTo>
                <a:lnTo>
                  <a:pt x="4548715" y="0"/>
                </a:lnTo>
                <a:cubicBezTo>
                  <a:pt x="4581740" y="0"/>
                  <a:pt x="4608513" y="26772"/>
                  <a:pt x="4608513" y="59797"/>
                </a:cubicBezTo>
                <a:lnTo>
                  <a:pt x="4608513" y="358775"/>
                </a:lnTo>
                <a:lnTo>
                  <a:pt x="0" y="3587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5F19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372" name="7 CuadroTexto">
            <a:extLst>
              <a:ext uri="{FF2B5EF4-FFF2-40B4-BE49-F238E27FC236}">
                <a16:creationId xmlns:a16="http://schemas.microsoft.com/office/drawing/2014/main" id="{9EF89F01-2D26-410D-B961-B24A65E2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181350"/>
            <a:ext cx="6481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_tradnl" altLang="es-ES_tradnl" sz="1400">
                <a:latin typeface="Trade Gothic LT Std Light"/>
                <a:ea typeface="Trade Gothic LT Std Light"/>
                <a:cs typeface="Trade Gothic LT Std Light"/>
              </a:rPr>
              <a:t>División de la Europa cristiana occidental en tres Iglesias: </a:t>
            </a:r>
            <a:r>
              <a:rPr lang="es-ES_tradnl" altLang="es-ES_tradnl" sz="1400" b="1">
                <a:latin typeface="Trade Gothic LT Std Light"/>
                <a:ea typeface="Trade Gothic LT Std Light"/>
                <a:cs typeface="Trade Gothic LT Std Light"/>
              </a:rPr>
              <a:t>católica, protestante </a:t>
            </a:r>
            <a:r>
              <a:rPr lang="es-ES_tradnl" altLang="es-ES_tradnl" sz="1400">
                <a:latin typeface="Trade Gothic LT Std Light"/>
                <a:ea typeface="Trade Gothic LT Std Light"/>
                <a:cs typeface="Trade Gothic LT Std Light"/>
              </a:rPr>
              <a:t> </a:t>
            </a:r>
            <a:br>
              <a:rPr lang="es-ES_tradnl" altLang="es-ES_tradnl" sz="1400">
                <a:latin typeface="Trade Gothic LT Std Light"/>
                <a:ea typeface="Trade Gothic LT Std Light"/>
                <a:cs typeface="Trade Gothic LT Std Light"/>
              </a:rPr>
            </a:br>
            <a:r>
              <a:rPr lang="es-ES_tradnl" altLang="es-ES_tradnl" sz="1400">
                <a:latin typeface="Trade Gothic LT Std Light"/>
                <a:ea typeface="Trade Gothic LT Std Light"/>
                <a:cs typeface="Trade Gothic LT Std Light"/>
              </a:rPr>
              <a:t>y </a:t>
            </a:r>
            <a:r>
              <a:rPr lang="es-ES_tradnl" altLang="es-ES_tradnl" sz="1400" b="1">
                <a:latin typeface="Trade Gothic LT Std Light"/>
                <a:ea typeface="Trade Gothic LT Std Light"/>
                <a:cs typeface="Trade Gothic LT Std Light"/>
              </a:rPr>
              <a:t>anglicana.</a:t>
            </a:r>
          </a:p>
        </p:txBody>
      </p:sp>
      <p:sp>
        <p:nvSpPr>
          <p:cNvPr id="30" name="Redondear rectángulo de esquina diagonal 29">
            <a:extLst>
              <a:ext uri="{FF2B5EF4-FFF2-40B4-BE49-F238E27FC236}">
                <a16:creationId xmlns:a16="http://schemas.microsoft.com/office/drawing/2014/main" id="{B572F603-3A60-4463-B6FA-754A7E74C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3121025"/>
            <a:ext cx="1368425" cy="360363"/>
          </a:xfrm>
          <a:custGeom>
            <a:avLst/>
            <a:gdLst>
              <a:gd name="T0" fmla="*/ 1368425 w 1368425"/>
              <a:gd name="T1" fmla="*/ 180182 h 360363"/>
              <a:gd name="T2" fmla="*/ 684213 w 1368425"/>
              <a:gd name="T3" fmla="*/ 360363 h 360363"/>
              <a:gd name="T4" fmla="*/ 0 w 1368425"/>
              <a:gd name="T5" fmla="*/ 180182 h 360363"/>
              <a:gd name="T6" fmla="*/ 684213 w 1368425"/>
              <a:gd name="T7" fmla="*/ 0 h 360363"/>
              <a:gd name="T8" fmla="*/ 0 60000 65536"/>
              <a:gd name="T9" fmla="*/ 0 60000 65536"/>
              <a:gd name="T10" fmla="*/ 0 60000 65536"/>
              <a:gd name="T11" fmla="*/ 0 60000 65536"/>
              <a:gd name="T12" fmla="*/ 17591 w 1368425"/>
              <a:gd name="T13" fmla="*/ 17591 h 360363"/>
              <a:gd name="T14" fmla="*/ 1350834 w 1368425"/>
              <a:gd name="T15" fmla="*/ 342772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8425" h="360363">
                <a:moveTo>
                  <a:pt x="60062" y="0"/>
                </a:moveTo>
                <a:lnTo>
                  <a:pt x="1368425" y="0"/>
                </a:lnTo>
                <a:lnTo>
                  <a:pt x="1368425" y="300301"/>
                </a:lnTo>
                <a:cubicBezTo>
                  <a:pt x="1368425" y="333472"/>
                  <a:pt x="1341534" y="360362"/>
                  <a:pt x="1308363" y="360363"/>
                </a:cubicBezTo>
                <a:lnTo>
                  <a:pt x="0" y="360363"/>
                </a:lnTo>
                <a:lnTo>
                  <a:pt x="0" y="60062"/>
                </a:lnTo>
                <a:cubicBezTo>
                  <a:pt x="0" y="26890"/>
                  <a:pt x="26890" y="0"/>
                  <a:pt x="60061" y="0"/>
                </a:cubicBezTo>
                <a:lnTo>
                  <a:pt x="60062" y="0"/>
                </a:lnTo>
                <a:close/>
              </a:path>
            </a:pathLst>
          </a:cu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4" name="7 CuadroTexto">
            <a:extLst>
              <a:ext uri="{FF2B5EF4-FFF2-40B4-BE49-F238E27FC236}">
                <a16:creationId xmlns:a16="http://schemas.microsoft.com/office/drawing/2014/main" id="{40188A27-9034-40D2-AB83-765B3B3F5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33725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rgbClr val="FFFFFF"/>
                </a:solidFill>
                <a:latin typeface="Trade Gothic LT Std" charset="0"/>
              </a:rPr>
              <a:t>Religiosas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4ED03ECA-B535-4F40-A9DA-EF428533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1628775"/>
            <a:ext cx="7967663" cy="295275"/>
          </a:xfrm>
          <a:prstGeom prst="roundRect">
            <a:avLst>
              <a:gd name="adj" fmla="val 16667"/>
            </a:avLst>
          </a:prstGeom>
          <a:solidFill>
            <a:srgbClr val="5F1942">
              <a:alpha val="3098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5376" name="Rectángulo 3">
            <a:extLst>
              <a:ext uri="{FF2B5EF4-FFF2-40B4-BE49-F238E27FC236}">
                <a16:creationId xmlns:a16="http://schemas.microsoft.com/office/drawing/2014/main" id="{33FD6385-4A07-478B-8752-AC27B441A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44650"/>
            <a:ext cx="1878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 b="1">
                <a:solidFill>
                  <a:srgbClr val="FFFFFF"/>
                </a:solidFill>
                <a:latin typeface="Trade Gothic LT Std" charset="0"/>
              </a:rPr>
              <a:t>Causas</a:t>
            </a:r>
            <a:endParaRPr lang="es-ES" altLang="es-ES_tradnl" sz="1200" b="1">
              <a:latin typeface="Trade Gothic LT Std" charset="0"/>
            </a:endParaRPr>
          </a:p>
        </p:txBody>
      </p:sp>
      <p:sp>
        <p:nvSpPr>
          <p:cNvPr id="59" name="Redondear rectángulo de esquina sencilla 39">
            <a:extLst>
              <a:ext uri="{FF2B5EF4-FFF2-40B4-BE49-F238E27FC236}">
                <a16:creationId xmlns:a16="http://schemas.microsoft.com/office/drawing/2014/main" id="{F8066D09-E874-461A-ABD6-1582DE0CEF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51050" y="2051050"/>
            <a:ext cx="6481763" cy="981075"/>
          </a:xfrm>
          <a:custGeom>
            <a:avLst/>
            <a:gdLst>
              <a:gd name="T0" fmla="*/ 3240882 w 4608513"/>
              <a:gd name="T1" fmla="*/ 0 h 360362"/>
              <a:gd name="T2" fmla="*/ 0 w 4608513"/>
              <a:gd name="T3" fmla="*/ 490538 h 360362"/>
              <a:gd name="T4" fmla="*/ 3240882 w 4608513"/>
              <a:gd name="T5" fmla="*/ 981075 h 360362"/>
              <a:gd name="T6" fmla="*/ 6481763 w 4608513"/>
              <a:gd name="T7" fmla="*/ 490538 h 360362"/>
              <a:gd name="T8" fmla="*/ 0 60000 65536"/>
              <a:gd name="T9" fmla="*/ 0 60000 65536"/>
              <a:gd name="T10" fmla="*/ 0 60000 65536"/>
              <a:gd name="T11" fmla="*/ 0 60000 65536"/>
              <a:gd name="T12" fmla="*/ 0 w 4608513"/>
              <a:gd name="T13" fmla="*/ 0 h 360362"/>
              <a:gd name="T14" fmla="*/ 4590922 w 460851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8513" h="360362">
                <a:moveTo>
                  <a:pt x="0" y="0"/>
                </a:moveTo>
                <a:lnTo>
                  <a:pt x="4548451" y="0"/>
                </a:lnTo>
                <a:lnTo>
                  <a:pt x="4548450" y="0"/>
                </a:lnTo>
                <a:cubicBezTo>
                  <a:pt x="4581622" y="0"/>
                  <a:pt x="4608513" y="26890"/>
                  <a:pt x="4608513" y="60062"/>
                </a:cubicBezTo>
                <a:lnTo>
                  <a:pt x="4608513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5F19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378" name="7 CuadroTexto">
            <a:extLst>
              <a:ext uri="{FF2B5EF4-FFF2-40B4-BE49-F238E27FC236}">
                <a16:creationId xmlns:a16="http://schemas.microsoft.com/office/drawing/2014/main" id="{01F35142-E0D2-4D48-BDF3-A5320A33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105025"/>
            <a:ext cx="642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_tradnl" sz="1400" b="1">
                <a:latin typeface="Trade Gothic LT Std" charset="0"/>
              </a:rPr>
              <a:t>Astronomía:</a:t>
            </a:r>
            <a:r>
              <a:rPr lang="es-ES_tradnl" altLang="es-ES_tradnl" sz="1400">
                <a:latin typeface="Trade Gothic LT Std" charset="0"/>
              </a:rPr>
              <a:t> negación de que la Tierra sea el centro del universo y que todos </a:t>
            </a:r>
            <a:br>
              <a:rPr lang="es-ES_tradnl" altLang="es-ES_tradnl" sz="1400">
                <a:latin typeface="Trade Gothic LT Std" charset="0"/>
              </a:rPr>
            </a:br>
            <a:r>
              <a:rPr lang="es-ES_tradnl" altLang="es-ES_tradnl" sz="1400">
                <a:latin typeface="Trade Gothic LT Std" charset="0"/>
              </a:rPr>
              <a:t>los movimientos celestes sean circulares.</a:t>
            </a:r>
          </a:p>
          <a:p>
            <a:pPr>
              <a:spcBef>
                <a:spcPct val="0"/>
              </a:spcBef>
            </a:pPr>
            <a:r>
              <a:rPr lang="es-ES_tradnl" altLang="es-ES_tradnl" sz="1400" b="1">
                <a:latin typeface="Trade Gothic LT Std" charset="0"/>
              </a:rPr>
              <a:t>Física: </a:t>
            </a:r>
            <a:r>
              <a:rPr lang="es-ES_tradnl" altLang="es-ES_tradnl" sz="1400">
                <a:latin typeface="Trade Gothic LT Std" charset="0"/>
              </a:rPr>
              <a:t>rebatimiento de las teorías aristotélicas.</a:t>
            </a:r>
          </a:p>
          <a:p>
            <a:pPr>
              <a:spcBef>
                <a:spcPct val="0"/>
              </a:spcBef>
            </a:pPr>
            <a:r>
              <a:rPr lang="es-ES_tradnl" altLang="es-ES_tradnl" sz="1400" b="1">
                <a:latin typeface="Trade Gothic LT Std" charset="0"/>
              </a:rPr>
              <a:t>Metodología: </a:t>
            </a:r>
            <a:r>
              <a:rPr lang="es-ES_tradnl" altLang="es-ES_tradnl" sz="1400">
                <a:latin typeface="Trade Gothic LT Std" charset="0"/>
              </a:rPr>
              <a:t>cuestionamiento de los métodos escolásticos.</a:t>
            </a:r>
          </a:p>
        </p:txBody>
      </p:sp>
      <p:sp>
        <p:nvSpPr>
          <p:cNvPr id="61" name="Redondear rectángulo de esquina diagonal 32">
            <a:extLst>
              <a:ext uri="{FF2B5EF4-FFF2-40B4-BE49-F238E27FC236}">
                <a16:creationId xmlns:a16="http://schemas.microsoft.com/office/drawing/2014/main" id="{FFEC10C7-DEC0-470D-A776-10CF56E8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2066925"/>
            <a:ext cx="1368425" cy="523875"/>
          </a:xfrm>
          <a:custGeom>
            <a:avLst/>
            <a:gdLst>
              <a:gd name="T0" fmla="*/ 1368425 w 1368425"/>
              <a:gd name="T1" fmla="*/ 261937 h 360362"/>
              <a:gd name="T2" fmla="*/ 684213 w 1368425"/>
              <a:gd name="T3" fmla="*/ 523875 h 360362"/>
              <a:gd name="T4" fmla="*/ 0 w 1368425"/>
              <a:gd name="T5" fmla="*/ 261937 h 360362"/>
              <a:gd name="T6" fmla="*/ 684213 w 1368425"/>
              <a:gd name="T7" fmla="*/ 0 h 360362"/>
              <a:gd name="T8" fmla="*/ 0 60000 65536"/>
              <a:gd name="T9" fmla="*/ 0 60000 65536"/>
              <a:gd name="T10" fmla="*/ 0 60000 65536"/>
              <a:gd name="T11" fmla="*/ 0 60000 65536"/>
              <a:gd name="T12" fmla="*/ 17591 w 1368425"/>
              <a:gd name="T13" fmla="*/ 17591 h 360362"/>
              <a:gd name="T14" fmla="*/ 1350834 w 1368425"/>
              <a:gd name="T15" fmla="*/ 342771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8425" h="360362">
                <a:moveTo>
                  <a:pt x="60062" y="0"/>
                </a:moveTo>
                <a:lnTo>
                  <a:pt x="1368425" y="0"/>
                </a:lnTo>
                <a:lnTo>
                  <a:pt x="1368425" y="300300"/>
                </a:lnTo>
                <a:cubicBezTo>
                  <a:pt x="1368425" y="333471"/>
                  <a:pt x="1341534" y="360361"/>
                  <a:pt x="1308363" y="360362"/>
                </a:cubicBezTo>
                <a:lnTo>
                  <a:pt x="0" y="360362"/>
                </a:lnTo>
                <a:lnTo>
                  <a:pt x="0" y="60062"/>
                </a:lnTo>
                <a:cubicBezTo>
                  <a:pt x="0" y="26890"/>
                  <a:pt x="26890" y="0"/>
                  <a:pt x="60061" y="0"/>
                </a:cubicBezTo>
                <a:lnTo>
                  <a:pt x="60062" y="0"/>
                </a:lnTo>
                <a:close/>
              </a:path>
            </a:pathLst>
          </a:cu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80" name="7 CuadroTexto">
            <a:extLst>
              <a:ext uri="{FF2B5EF4-FFF2-40B4-BE49-F238E27FC236}">
                <a16:creationId xmlns:a16="http://schemas.microsoft.com/office/drawing/2014/main" id="{53086CAB-C556-488D-AD29-95FEEED14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69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rgbClr val="FFFFFF"/>
                </a:solidFill>
                <a:latin typeface="Trade Gothic LT Std" charset="0"/>
              </a:rPr>
              <a:t>La revolución científica</a:t>
            </a:r>
          </a:p>
        </p:txBody>
      </p:sp>
      <p:sp>
        <p:nvSpPr>
          <p:cNvPr id="42" name="Rectángulo redondeado 41">
            <a:extLst>
              <a:ext uri="{FF2B5EF4-FFF2-40B4-BE49-F238E27FC236}">
                <a16:creationId xmlns:a16="http://schemas.microsoft.com/office/drawing/2014/main" id="{1A21986D-2FFC-479E-B27D-8EC95091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4005263"/>
            <a:ext cx="7967663" cy="295275"/>
          </a:xfrm>
          <a:prstGeom prst="roundRect">
            <a:avLst>
              <a:gd name="adj" fmla="val 16667"/>
            </a:avLst>
          </a:prstGeom>
          <a:solidFill>
            <a:srgbClr val="5F1942">
              <a:alpha val="3098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5382" name="Rectángulo 3">
            <a:extLst>
              <a:ext uri="{FF2B5EF4-FFF2-40B4-BE49-F238E27FC236}">
                <a16:creationId xmlns:a16="http://schemas.microsoft.com/office/drawing/2014/main" id="{551CD86F-3171-472D-8DA6-6790FA99B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21138"/>
            <a:ext cx="562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 b="1">
                <a:solidFill>
                  <a:srgbClr val="FFFFFF"/>
                </a:solidFill>
                <a:latin typeface="Trade Gothic LT Std" charset="0"/>
              </a:rPr>
              <a:t>Como respuesta a la crisis, surgieron dos propuestas filosóficas</a:t>
            </a:r>
            <a:endParaRPr lang="es-ES" altLang="es-ES_tradnl" sz="1200" b="1">
              <a:latin typeface="Trade Gothic LT Std" charset="0"/>
            </a:endParaRP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E458171F-518E-4865-BA50-5ECA96C3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4941888"/>
            <a:ext cx="3863975" cy="1209675"/>
          </a:xfrm>
          <a:prstGeom prst="roundRect">
            <a:avLst>
              <a:gd name="adj" fmla="val 16667"/>
            </a:avLst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46" name="Redondear rectángulo de esquina diagonal 26">
            <a:extLst>
              <a:ext uri="{FF2B5EF4-FFF2-40B4-BE49-F238E27FC236}">
                <a16:creationId xmlns:a16="http://schemas.microsoft.com/office/drawing/2014/main" id="{7AE6C8A1-0D8F-45B9-B5DA-7A8E6C53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4446588"/>
            <a:ext cx="1655763" cy="503237"/>
          </a:xfrm>
          <a:custGeom>
            <a:avLst/>
            <a:gdLst>
              <a:gd name="T0" fmla="*/ 1655763 w 1655762"/>
              <a:gd name="T1" fmla="*/ 251619 h 503237"/>
              <a:gd name="T2" fmla="*/ 827882 w 1655762"/>
              <a:gd name="T3" fmla="*/ 503237 h 503237"/>
              <a:gd name="T4" fmla="*/ 0 w 1655762"/>
              <a:gd name="T5" fmla="*/ 251619 h 503237"/>
              <a:gd name="T6" fmla="*/ 827882 w 1655762"/>
              <a:gd name="T7" fmla="*/ 0 h 503237"/>
              <a:gd name="T8" fmla="*/ 0 60000 65536"/>
              <a:gd name="T9" fmla="*/ 0 60000 65536"/>
              <a:gd name="T10" fmla="*/ 0 60000 65536"/>
              <a:gd name="T11" fmla="*/ 0 60000 65536"/>
              <a:gd name="T12" fmla="*/ 24566 w 1655762"/>
              <a:gd name="T13" fmla="*/ 24566 h 503237"/>
              <a:gd name="T14" fmla="*/ 1631196 w 1655762"/>
              <a:gd name="T15" fmla="*/ 478671 h 503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5762" h="503237">
                <a:moveTo>
                  <a:pt x="83875" y="0"/>
                </a:moveTo>
                <a:lnTo>
                  <a:pt x="1655762" y="0"/>
                </a:lnTo>
                <a:lnTo>
                  <a:pt x="1655762" y="419362"/>
                </a:lnTo>
                <a:cubicBezTo>
                  <a:pt x="1655762" y="465684"/>
                  <a:pt x="1618209" y="503236"/>
                  <a:pt x="1571887" y="503237"/>
                </a:cubicBezTo>
                <a:lnTo>
                  <a:pt x="0" y="503237"/>
                </a:lnTo>
                <a:lnTo>
                  <a:pt x="0" y="83875"/>
                </a:lnTo>
                <a:cubicBezTo>
                  <a:pt x="0" y="37552"/>
                  <a:pt x="37552" y="0"/>
                  <a:pt x="83874" y="0"/>
                </a:cubicBezTo>
                <a:lnTo>
                  <a:pt x="83875" y="0"/>
                </a:lnTo>
                <a:close/>
              </a:path>
            </a:pathLst>
          </a:cu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85" name="7 CuadroTexto">
            <a:extLst>
              <a:ext uri="{FF2B5EF4-FFF2-40B4-BE49-F238E27FC236}">
                <a16:creationId xmlns:a16="http://schemas.microsoft.com/office/drawing/2014/main" id="{AC6403EB-06A5-422A-A84E-DF78D384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518025"/>
            <a:ext cx="22320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chemeClr val="bg1"/>
                </a:solidFill>
                <a:latin typeface="Trade Gothic LT Std" charset="0"/>
              </a:rPr>
              <a:t>Racionalismo</a:t>
            </a:r>
          </a:p>
        </p:txBody>
      </p:sp>
      <p:sp>
        <p:nvSpPr>
          <p:cNvPr id="15386" name="34 CuadroTexto">
            <a:extLst>
              <a:ext uri="{FF2B5EF4-FFF2-40B4-BE49-F238E27FC236}">
                <a16:creationId xmlns:a16="http://schemas.microsoft.com/office/drawing/2014/main" id="{AE2F1923-3173-4291-B621-BFC315CE1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981575"/>
            <a:ext cx="37560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Principal representante: </a:t>
            </a:r>
            <a:r>
              <a:rPr lang="es-ES" altLang="es-ES_tradnl" sz="1400" b="1">
                <a:latin typeface="Trade Gothic LT Std" charset="0"/>
              </a:rPr>
              <a:t>René Descartes.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Preminencia de la </a:t>
            </a:r>
            <a:r>
              <a:rPr lang="es-ES" altLang="es-ES_tradnl" sz="1400" b="1">
                <a:latin typeface="Trade Gothic LT Std" charset="0"/>
              </a:rPr>
              <a:t>razón.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Búsqueda de fundamentación metafísica de la ciencia.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Método </a:t>
            </a:r>
            <a:r>
              <a:rPr lang="es-ES" altLang="es-ES_tradnl" sz="1400" b="1">
                <a:latin typeface="Trade Gothic LT Std" charset="0"/>
              </a:rPr>
              <a:t>deductivo</a:t>
            </a:r>
            <a:r>
              <a:rPr lang="es-ES" altLang="es-ES_tradnl" sz="1400">
                <a:latin typeface="Trade Gothic LT Std" charset="0"/>
              </a:rPr>
              <a:t> </a:t>
            </a:r>
            <a:r>
              <a:rPr lang="es-ES" altLang="es-ES_tradnl" sz="1400" b="1">
                <a:latin typeface="Trade Gothic LT Std" charset="0"/>
              </a:rPr>
              <a:t>matemático.</a:t>
            </a:r>
          </a:p>
        </p:txBody>
      </p:sp>
      <p:sp>
        <p:nvSpPr>
          <p:cNvPr id="62" name="Rectángulo redondeado 61">
            <a:extLst>
              <a:ext uri="{FF2B5EF4-FFF2-40B4-BE49-F238E27FC236}">
                <a16:creationId xmlns:a16="http://schemas.microsoft.com/office/drawing/2014/main" id="{142DB6B1-87E1-4CAF-883D-B15DC6AE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4941888"/>
            <a:ext cx="3863975" cy="1209675"/>
          </a:xfrm>
          <a:prstGeom prst="roundRect">
            <a:avLst>
              <a:gd name="adj" fmla="val 16667"/>
            </a:avLst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63" name="Redondear rectángulo de esquina diagonal 26">
            <a:extLst>
              <a:ext uri="{FF2B5EF4-FFF2-40B4-BE49-F238E27FC236}">
                <a16:creationId xmlns:a16="http://schemas.microsoft.com/office/drawing/2014/main" id="{43C75020-B5C7-435D-AB81-5CEF2597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4446588"/>
            <a:ext cx="1655762" cy="503237"/>
          </a:xfrm>
          <a:custGeom>
            <a:avLst/>
            <a:gdLst>
              <a:gd name="T0" fmla="*/ 1655762 w 1655762"/>
              <a:gd name="T1" fmla="*/ 251619 h 503237"/>
              <a:gd name="T2" fmla="*/ 827881 w 1655762"/>
              <a:gd name="T3" fmla="*/ 503237 h 503237"/>
              <a:gd name="T4" fmla="*/ 0 w 1655762"/>
              <a:gd name="T5" fmla="*/ 251619 h 503237"/>
              <a:gd name="T6" fmla="*/ 827881 w 1655762"/>
              <a:gd name="T7" fmla="*/ 0 h 503237"/>
              <a:gd name="T8" fmla="*/ 0 60000 65536"/>
              <a:gd name="T9" fmla="*/ 0 60000 65536"/>
              <a:gd name="T10" fmla="*/ 0 60000 65536"/>
              <a:gd name="T11" fmla="*/ 0 60000 65536"/>
              <a:gd name="T12" fmla="*/ 24566 w 1655762"/>
              <a:gd name="T13" fmla="*/ 24566 h 503237"/>
              <a:gd name="T14" fmla="*/ 1631196 w 1655762"/>
              <a:gd name="T15" fmla="*/ 478671 h 503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5762" h="503237">
                <a:moveTo>
                  <a:pt x="83875" y="0"/>
                </a:moveTo>
                <a:lnTo>
                  <a:pt x="1655762" y="0"/>
                </a:lnTo>
                <a:lnTo>
                  <a:pt x="1655762" y="419362"/>
                </a:lnTo>
                <a:cubicBezTo>
                  <a:pt x="1655762" y="465684"/>
                  <a:pt x="1618209" y="503236"/>
                  <a:pt x="1571887" y="503237"/>
                </a:cubicBezTo>
                <a:lnTo>
                  <a:pt x="0" y="503237"/>
                </a:lnTo>
                <a:lnTo>
                  <a:pt x="0" y="83875"/>
                </a:lnTo>
                <a:cubicBezTo>
                  <a:pt x="0" y="37552"/>
                  <a:pt x="37552" y="0"/>
                  <a:pt x="83874" y="0"/>
                </a:cubicBezTo>
                <a:lnTo>
                  <a:pt x="83875" y="0"/>
                </a:lnTo>
                <a:close/>
              </a:path>
            </a:pathLst>
          </a:cu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89" name="7 CuadroTexto">
            <a:extLst>
              <a:ext uri="{FF2B5EF4-FFF2-40B4-BE49-F238E27FC236}">
                <a16:creationId xmlns:a16="http://schemas.microsoft.com/office/drawing/2014/main" id="{ECD89434-E015-4FF9-AFF8-72E8BA30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4518025"/>
            <a:ext cx="22320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chemeClr val="bg1"/>
                </a:solidFill>
                <a:latin typeface="Trade Gothic LT Std" charset="0"/>
              </a:rPr>
              <a:t>Empirismo</a:t>
            </a:r>
          </a:p>
        </p:txBody>
      </p:sp>
      <p:sp>
        <p:nvSpPr>
          <p:cNvPr id="15390" name="34 CuadroTexto">
            <a:extLst>
              <a:ext uri="{FF2B5EF4-FFF2-40B4-BE49-F238E27FC236}">
                <a16:creationId xmlns:a16="http://schemas.microsoft.com/office/drawing/2014/main" id="{A43D7159-EC86-4F5E-947F-109E2322F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4981575"/>
            <a:ext cx="37528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Principal representante: </a:t>
            </a:r>
            <a:r>
              <a:rPr lang="es-ES" altLang="es-ES_tradnl" sz="1400" b="1">
                <a:latin typeface="Trade Gothic LT Std" charset="0"/>
              </a:rPr>
              <a:t>Thomas Hobbes.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Preminencia de la </a:t>
            </a:r>
            <a:r>
              <a:rPr lang="es-ES" altLang="es-ES_tradnl" sz="1400" b="1">
                <a:latin typeface="Trade Gothic LT Std" charset="0"/>
              </a:rPr>
              <a:t>experiencia.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Análisis del conocimiento en relación </a:t>
            </a:r>
            <a:br>
              <a:rPr lang="es-ES" altLang="es-ES_tradnl" sz="1400">
                <a:latin typeface="Trade Gothic LT Std" charset="0"/>
              </a:rPr>
            </a:br>
            <a:r>
              <a:rPr lang="es-ES" altLang="es-ES_tradnl" sz="1400">
                <a:latin typeface="Trade Gothic LT Std" charset="0"/>
              </a:rPr>
              <a:t>con la experiencia.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1400">
                <a:latin typeface="Trade Gothic LT Std" charset="0"/>
              </a:rPr>
              <a:t>Método </a:t>
            </a:r>
            <a:r>
              <a:rPr lang="es-ES" altLang="es-ES_tradnl" sz="1400" b="1">
                <a:latin typeface="Trade Gothic LT Std" charset="0"/>
              </a:rPr>
              <a:t>inductivo.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EC064E3-9268-4318-AF13-0588DA51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6387" name="7 CuadroTexto">
            <a:extLst>
              <a:ext uri="{FF2B5EF4-FFF2-40B4-BE49-F238E27FC236}">
                <a16:creationId xmlns:a16="http://schemas.microsoft.com/office/drawing/2014/main" id="{9D7AE007-6F47-437B-91CC-65D97302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176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16388" name="7 CuadroTexto">
            <a:extLst>
              <a:ext uri="{FF2B5EF4-FFF2-40B4-BE49-F238E27FC236}">
                <a16:creationId xmlns:a16="http://schemas.microsoft.com/office/drawing/2014/main" id="{9940009C-6371-413A-824C-86FA248F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16389" name="Imagen 48" descr="informatica-resumen-creative-commons1.jpg">
            <a:extLst>
              <a:ext uri="{FF2B5EF4-FFF2-40B4-BE49-F238E27FC236}">
                <a16:creationId xmlns:a16="http://schemas.microsoft.com/office/drawing/2014/main" id="{898B5154-20F8-4D13-A56B-6C285DC9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7 CuadroTexto">
            <a:extLst>
              <a:ext uri="{FF2B5EF4-FFF2-40B4-BE49-F238E27FC236}">
                <a16:creationId xmlns:a16="http://schemas.microsoft.com/office/drawing/2014/main" id="{58BD09F1-561A-4487-9FAF-03680E62A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16391" name="Imagen 40">
            <a:extLst>
              <a:ext uri="{FF2B5EF4-FFF2-40B4-BE49-F238E27FC236}">
                <a16:creationId xmlns:a16="http://schemas.microsoft.com/office/drawing/2014/main" id="{23374922-0CBD-4F92-B23E-88F26B2E4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C9E43C9-7AFA-493A-B1F5-37D7629A1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3024188"/>
          </a:xfrm>
          <a:prstGeom prst="rect">
            <a:avLst/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6393" name="7 CuadroTexto">
            <a:extLst>
              <a:ext uri="{FF2B5EF4-FFF2-40B4-BE49-F238E27FC236}">
                <a16:creationId xmlns:a16="http://schemas.microsoft.com/office/drawing/2014/main" id="{29ADC65B-1E22-4925-B02B-4FDE093F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04800"/>
            <a:ext cx="6264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altLang="es-ES_tradnl" sz="3000" b="1">
                <a:solidFill>
                  <a:srgbClr val="370F28"/>
                </a:solidFill>
                <a:latin typeface="Trade Gothic LT Std" charset="0"/>
              </a:rPr>
              <a:t>2. Descartes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7FE2D459-0FEF-4A12-A12E-F43495B1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14400"/>
            <a:ext cx="8064500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39" name="7 CuadroTexto">
            <a:extLst>
              <a:ext uri="{FF2B5EF4-FFF2-40B4-BE49-F238E27FC236}">
                <a16:creationId xmlns:a16="http://schemas.microsoft.com/office/drawing/2014/main" id="{963FF798-D48B-4A69-AF43-9603C4C95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42988"/>
            <a:ext cx="482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>
                <a:solidFill>
                  <a:schemeClr val="bg1"/>
                </a:solidFill>
                <a:latin typeface="Trade Gothic LT Std" charset="0"/>
              </a:rPr>
              <a:t>2.1. René Descartes: matemático y filósofo</a:t>
            </a:r>
            <a:endParaRPr lang="es-ES" altLang="es-ES_tradnl" sz="1800" cap="small" dirty="0">
              <a:solidFill>
                <a:schemeClr val="bg1"/>
              </a:solidFill>
              <a:latin typeface="Trade Gothic LT Std" charset="0"/>
            </a:endParaRPr>
          </a:p>
        </p:txBody>
      </p:sp>
      <p:sp>
        <p:nvSpPr>
          <p:cNvPr id="40" name="Redondear rectángulo de esquina sencilla 39">
            <a:extLst>
              <a:ext uri="{FF2B5EF4-FFF2-40B4-BE49-F238E27FC236}">
                <a16:creationId xmlns:a16="http://schemas.microsoft.com/office/drawing/2014/main" id="{BBB8CE6F-4F99-4421-A54F-ED71FB48B5B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9750" y="1579563"/>
            <a:ext cx="8064500" cy="800100"/>
          </a:xfrm>
          <a:custGeom>
            <a:avLst/>
            <a:gdLst>
              <a:gd name="T0" fmla="*/ 4032251 w 4608513"/>
              <a:gd name="T1" fmla="*/ 0 h 360362"/>
              <a:gd name="T2" fmla="*/ 0 w 4608513"/>
              <a:gd name="T3" fmla="*/ 400050 h 360362"/>
              <a:gd name="T4" fmla="*/ 4032251 w 4608513"/>
              <a:gd name="T5" fmla="*/ 800100 h 360362"/>
              <a:gd name="T6" fmla="*/ 8064500 w 4608513"/>
              <a:gd name="T7" fmla="*/ 400050 h 360362"/>
              <a:gd name="T8" fmla="*/ 0 60000 65536"/>
              <a:gd name="T9" fmla="*/ 0 60000 65536"/>
              <a:gd name="T10" fmla="*/ 0 60000 65536"/>
              <a:gd name="T11" fmla="*/ 0 60000 65536"/>
              <a:gd name="T12" fmla="*/ 0 w 4608513"/>
              <a:gd name="T13" fmla="*/ 0 h 360362"/>
              <a:gd name="T14" fmla="*/ 4590922 w 460851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8513" h="360362">
                <a:moveTo>
                  <a:pt x="0" y="0"/>
                </a:moveTo>
                <a:lnTo>
                  <a:pt x="4548451" y="0"/>
                </a:lnTo>
                <a:lnTo>
                  <a:pt x="4548450" y="0"/>
                </a:lnTo>
                <a:cubicBezTo>
                  <a:pt x="4581622" y="0"/>
                  <a:pt x="4608513" y="26890"/>
                  <a:pt x="4608513" y="60062"/>
                </a:cubicBezTo>
                <a:lnTo>
                  <a:pt x="4608513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5F19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397" name="7 CuadroTexto">
            <a:extLst>
              <a:ext uri="{FF2B5EF4-FFF2-40B4-BE49-F238E27FC236}">
                <a16:creationId xmlns:a16="http://schemas.microsoft.com/office/drawing/2014/main" id="{87F1565B-C490-4412-830C-BC05FB802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33538"/>
            <a:ext cx="82661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_tradnl" sz="1400">
                <a:latin typeface="Trade Gothic LT Std" charset="0"/>
              </a:rPr>
              <a:t>Defensa de la necesidad de seguir un </a:t>
            </a:r>
            <a:r>
              <a:rPr lang="es-ES_tradnl" altLang="es-ES_tradnl" sz="1400" b="1">
                <a:latin typeface="Trade Gothic LT Std" charset="0"/>
              </a:rPr>
              <a:t>método </a:t>
            </a:r>
            <a:r>
              <a:rPr lang="es-ES_tradnl" altLang="es-ES_tradnl" sz="1400">
                <a:latin typeface="Trade Gothic LT Std" charset="0"/>
              </a:rPr>
              <a:t>adecuado para realizar cualquier búsqueda con éxito.</a:t>
            </a:r>
          </a:p>
          <a:p>
            <a:pPr>
              <a:spcBef>
                <a:spcPct val="0"/>
              </a:spcBef>
            </a:pPr>
            <a:r>
              <a:rPr lang="es-ES_tradnl" altLang="es-ES_tradnl" sz="1400">
                <a:latin typeface="Trade Gothic LT Std" charset="0"/>
              </a:rPr>
              <a:t>Creencia de que la </a:t>
            </a:r>
            <a:r>
              <a:rPr lang="es-ES_tradnl" altLang="es-ES_tradnl" sz="1400" b="1">
                <a:latin typeface="Trade Gothic LT Std" charset="0"/>
              </a:rPr>
              <a:t>duda</a:t>
            </a:r>
            <a:r>
              <a:rPr lang="es-ES_tradnl" altLang="es-ES_tradnl" sz="1400">
                <a:latin typeface="Trade Gothic LT Std" charset="0"/>
              </a:rPr>
              <a:t> nos acerca a una primera verdad.</a:t>
            </a:r>
          </a:p>
          <a:p>
            <a:pPr>
              <a:spcBef>
                <a:spcPct val="0"/>
              </a:spcBef>
            </a:pPr>
            <a:r>
              <a:rPr lang="es-ES_tradnl" altLang="es-ES_tradnl" sz="1400">
                <a:latin typeface="Trade Gothic LT Std" charset="0"/>
              </a:rPr>
              <a:t>Teoría de que tres sustancias componen toda la realidad: el </a:t>
            </a:r>
            <a:r>
              <a:rPr lang="es-ES_tradnl" altLang="es-ES_tradnl" sz="1400" b="1">
                <a:latin typeface="Trade Gothic LT Std" charset="0"/>
              </a:rPr>
              <a:t>yo pensante, Dios </a:t>
            </a:r>
            <a:r>
              <a:rPr lang="es-ES_tradnl" altLang="es-ES_tradnl" sz="1400">
                <a:latin typeface="Trade Gothic LT Std" charset="0"/>
              </a:rPr>
              <a:t>y el </a:t>
            </a:r>
            <a:r>
              <a:rPr lang="es-ES_tradnl" altLang="es-ES_tradnl" sz="1400" b="1">
                <a:latin typeface="Trade Gothic LT Std" charset="0"/>
              </a:rPr>
              <a:t>mundo.</a:t>
            </a:r>
          </a:p>
        </p:txBody>
      </p:sp>
      <p:sp>
        <p:nvSpPr>
          <p:cNvPr id="44" name="Rectángulo redondeado 43">
            <a:extLst>
              <a:ext uri="{FF2B5EF4-FFF2-40B4-BE49-F238E27FC236}">
                <a16:creationId xmlns:a16="http://schemas.microsoft.com/office/drawing/2014/main" id="{4B9A8238-ABC0-48BC-942F-6CC9A9BA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584450"/>
            <a:ext cx="8064500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45" name="7 CuadroTexto">
            <a:extLst>
              <a:ext uri="{FF2B5EF4-FFF2-40B4-BE49-F238E27FC236}">
                <a16:creationId xmlns:a16="http://schemas.microsoft.com/office/drawing/2014/main" id="{2717BCF0-D8DA-40A1-B7C4-52D551FA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13038"/>
            <a:ext cx="482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>
                <a:solidFill>
                  <a:schemeClr val="bg1"/>
                </a:solidFill>
                <a:latin typeface="Trade Gothic LT Std" charset="0"/>
              </a:rPr>
              <a:t>2.2. El método</a:t>
            </a:r>
            <a:endParaRPr lang="es-ES" altLang="es-ES_tradnl" sz="1800" cap="small" dirty="0">
              <a:solidFill>
                <a:schemeClr val="bg1"/>
              </a:solidFill>
              <a:latin typeface="Trade Gothic LT Std" charset="0"/>
            </a:endParaRPr>
          </a:p>
        </p:txBody>
      </p:sp>
      <p:sp>
        <p:nvSpPr>
          <p:cNvPr id="46" name="Redondear rectángulo de esquina sencilla 39">
            <a:extLst>
              <a:ext uri="{FF2B5EF4-FFF2-40B4-BE49-F238E27FC236}">
                <a16:creationId xmlns:a16="http://schemas.microsoft.com/office/drawing/2014/main" id="{8871ED09-2D1A-4B9B-97DE-7192684730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55650" y="3248025"/>
            <a:ext cx="7699375" cy="612775"/>
          </a:xfrm>
          <a:custGeom>
            <a:avLst/>
            <a:gdLst>
              <a:gd name="T0" fmla="*/ 3849688 w 4608513"/>
              <a:gd name="T1" fmla="*/ 0 h 360362"/>
              <a:gd name="T2" fmla="*/ 0 w 4608513"/>
              <a:gd name="T3" fmla="*/ 306388 h 360362"/>
              <a:gd name="T4" fmla="*/ 3849688 w 4608513"/>
              <a:gd name="T5" fmla="*/ 612775 h 360362"/>
              <a:gd name="T6" fmla="*/ 7699375 w 4608513"/>
              <a:gd name="T7" fmla="*/ 306388 h 360362"/>
              <a:gd name="T8" fmla="*/ 0 60000 65536"/>
              <a:gd name="T9" fmla="*/ 0 60000 65536"/>
              <a:gd name="T10" fmla="*/ 0 60000 65536"/>
              <a:gd name="T11" fmla="*/ 0 60000 65536"/>
              <a:gd name="T12" fmla="*/ 0 w 4608513"/>
              <a:gd name="T13" fmla="*/ 0 h 360362"/>
              <a:gd name="T14" fmla="*/ 4590922 w 460851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8513" h="360362">
                <a:moveTo>
                  <a:pt x="0" y="0"/>
                </a:moveTo>
                <a:lnTo>
                  <a:pt x="4548451" y="0"/>
                </a:lnTo>
                <a:lnTo>
                  <a:pt x="4548450" y="0"/>
                </a:lnTo>
                <a:cubicBezTo>
                  <a:pt x="4581622" y="0"/>
                  <a:pt x="4608513" y="26890"/>
                  <a:pt x="4608513" y="60062"/>
                </a:cubicBezTo>
                <a:lnTo>
                  <a:pt x="4608513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5F19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401" name="7 CuadroTexto">
            <a:extLst>
              <a:ext uri="{FF2B5EF4-FFF2-40B4-BE49-F238E27FC236}">
                <a16:creationId xmlns:a16="http://schemas.microsoft.com/office/drawing/2014/main" id="{500D66C0-D415-4BBE-90FB-28333AEE3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02000"/>
            <a:ext cx="705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ES_tradnl" sz="1400">
                <a:latin typeface="Trade Gothic LT Std" charset="0"/>
              </a:rPr>
              <a:t>Descartes introduce un método matemático en la filosofía para dotar a la razón humana </a:t>
            </a:r>
            <a:br>
              <a:rPr lang="es-ES_tradnl" altLang="es-ES_tradnl" sz="1400">
                <a:latin typeface="Trade Gothic LT Std" charset="0"/>
              </a:rPr>
            </a:br>
            <a:r>
              <a:rPr lang="es-ES_tradnl" altLang="es-ES_tradnl" sz="1400">
                <a:latin typeface="Trade Gothic LT Std" charset="0"/>
              </a:rPr>
              <a:t>de un criterio de verdad definitivo e inapelable. Este método debe seguir </a:t>
            </a:r>
            <a:r>
              <a:rPr lang="es-ES_tradnl" altLang="es-ES_tradnl" sz="1400" b="1">
                <a:latin typeface="Trade Gothic LT Std" charset="0"/>
              </a:rPr>
              <a:t>cuatro reglas.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C689F9-0B98-4C26-BEC6-973511D48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546" y="1898797"/>
            <a:ext cx="1410950" cy="2055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403" name="Agrupar 4">
            <a:extLst>
              <a:ext uri="{FF2B5EF4-FFF2-40B4-BE49-F238E27FC236}">
                <a16:creationId xmlns:a16="http://schemas.microsoft.com/office/drawing/2014/main" id="{1D2F6E62-4ABE-4EEF-B1A7-838981A63D02}"/>
              </a:ext>
            </a:extLst>
          </p:cNvPr>
          <p:cNvGrpSpPr>
            <a:grpSpLocks/>
          </p:cNvGrpSpPr>
          <p:nvPr/>
        </p:nvGrpSpPr>
        <p:grpSpPr bwMode="auto">
          <a:xfrm>
            <a:off x="315913" y="4090988"/>
            <a:ext cx="2095500" cy="1814512"/>
            <a:chOff x="517525" y="4091125"/>
            <a:chExt cx="2096169" cy="1813659"/>
          </a:xfrm>
        </p:grpSpPr>
        <p:sp>
          <p:nvSpPr>
            <p:cNvPr id="41" name="Redondear rectángulo de esquina diagonal 40">
              <a:extLst>
                <a:ext uri="{FF2B5EF4-FFF2-40B4-BE49-F238E27FC236}">
                  <a16:creationId xmlns:a16="http://schemas.microsoft.com/office/drawing/2014/main" id="{8F4A693E-9313-46B9-9207-86D7EE9F9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7" y="4156181"/>
              <a:ext cx="2051705" cy="360194"/>
            </a:xfrm>
            <a:custGeom>
              <a:avLst/>
              <a:gdLst>
                <a:gd name="T0" fmla="*/ 2051705 w 2592387"/>
                <a:gd name="T1" fmla="*/ 180097 h 360363"/>
                <a:gd name="T2" fmla="*/ 1025853 w 2592387"/>
                <a:gd name="T3" fmla="*/ 360194 h 360363"/>
                <a:gd name="T4" fmla="*/ 0 w 2592387"/>
                <a:gd name="T5" fmla="*/ 180097 h 360363"/>
                <a:gd name="T6" fmla="*/ 1025853 w 2592387"/>
                <a:gd name="T7" fmla="*/ 0 h 360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591 w 2592387"/>
                <a:gd name="T13" fmla="*/ 17591 h 360363"/>
                <a:gd name="T14" fmla="*/ 2574796 w 2592387"/>
                <a:gd name="T15" fmla="*/ 342772 h 360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2387" h="360363">
                  <a:moveTo>
                    <a:pt x="60062" y="0"/>
                  </a:moveTo>
                  <a:lnTo>
                    <a:pt x="2592387" y="0"/>
                  </a:lnTo>
                  <a:lnTo>
                    <a:pt x="2592387" y="300301"/>
                  </a:lnTo>
                  <a:cubicBezTo>
                    <a:pt x="2592387" y="333472"/>
                    <a:pt x="2565496" y="360362"/>
                    <a:pt x="2532325" y="360363"/>
                  </a:cubicBezTo>
                  <a:lnTo>
                    <a:pt x="0" y="360363"/>
                  </a:lnTo>
                  <a:lnTo>
                    <a:pt x="0" y="60062"/>
                  </a:lnTo>
                  <a:cubicBezTo>
                    <a:pt x="0" y="26890"/>
                    <a:pt x="26890" y="0"/>
                    <a:pt x="60061" y="0"/>
                  </a:cubicBezTo>
                  <a:lnTo>
                    <a:pt x="600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5F194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423" name="7 CuadroTexto">
              <a:extLst>
                <a:ext uri="{FF2B5EF4-FFF2-40B4-BE49-F238E27FC236}">
                  <a16:creationId xmlns:a16="http://schemas.microsoft.com/office/drawing/2014/main" id="{A2A9E134-3ABE-4E3B-BBAB-E909A3269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1" y="4091125"/>
              <a:ext cx="151197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3000" b="1">
                  <a:solidFill>
                    <a:srgbClr val="5F1942"/>
                  </a:solidFill>
                  <a:latin typeface="Trade Gothic LT Std" charset="0"/>
                </a:rPr>
                <a:t>1</a:t>
              </a:r>
            </a:p>
          </p:txBody>
        </p:sp>
        <p:sp>
          <p:nvSpPr>
            <p:cNvPr id="63" name="60 Rectángulo redondeado">
              <a:extLst>
                <a:ext uri="{FF2B5EF4-FFF2-40B4-BE49-F238E27FC236}">
                  <a16:creationId xmlns:a16="http://schemas.microsoft.com/office/drawing/2014/main" id="{E6910997-B170-42C0-B456-CAEE086D7656}"/>
                </a:ext>
              </a:extLst>
            </p:cNvPr>
            <p:cNvSpPr/>
            <p:nvPr/>
          </p:nvSpPr>
          <p:spPr bwMode="auto">
            <a:xfrm>
              <a:off x="539757" y="4663943"/>
              <a:ext cx="2073937" cy="1240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16425" name="46 CuadroTexto">
              <a:extLst>
                <a:ext uri="{FF2B5EF4-FFF2-40B4-BE49-F238E27FC236}">
                  <a16:creationId xmlns:a16="http://schemas.microsoft.com/office/drawing/2014/main" id="{FC4281AA-3315-496C-A050-865E11FA9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5" y="4735233"/>
              <a:ext cx="207394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>
                  <a:latin typeface="Trade Gothic LT Std" charset="0"/>
                </a:rPr>
                <a:t>No aceptar nunca nada como verdadero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sin conocer evidentemente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que lo sea.</a:t>
              </a:r>
            </a:p>
          </p:txBody>
        </p:sp>
        <p:sp>
          <p:nvSpPr>
            <p:cNvPr id="16426" name="7 CuadroTexto">
              <a:extLst>
                <a:ext uri="{FF2B5EF4-FFF2-40B4-BE49-F238E27FC236}">
                  <a16:creationId xmlns:a16="http://schemas.microsoft.com/office/drawing/2014/main" id="{C3E48A10-E388-46CB-A08F-26445E001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4205173"/>
              <a:ext cx="16918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solidFill>
                    <a:srgbClr val="5F1942"/>
                  </a:solidFill>
                  <a:latin typeface="Trade Gothic LT Std" charset="0"/>
                </a:rPr>
                <a:t>De la evidencia</a:t>
              </a:r>
            </a:p>
          </p:txBody>
        </p:sp>
      </p:grpSp>
      <p:grpSp>
        <p:nvGrpSpPr>
          <p:cNvPr id="16404" name="Agrupar 5">
            <a:extLst>
              <a:ext uri="{FF2B5EF4-FFF2-40B4-BE49-F238E27FC236}">
                <a16:creationId xmlns:a16="http://schemas.microsoft.com/office/drawing/2014/main" id="{56A07521-4BC4-41A5-AB0B-967FE9B6681A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4090988"/>
            <a:ext cx="2074862" cy="1814512"/>
            <a:chOff x="2663418" y="4091125"/>
            <a:chExt cx="2073945" cy="1813659"/>
          </a:xfrm>
        </p:grpSpPr>
        <p:sp>
          <p:nvSpPr>
            <p:cNvPr id="49" name="Redondear rectángulo de esquina diagonal 40">
              <a:extLst>
                <a:ext uri="{FF2B5EF4-FFF2-40B4-BE49-F238E27FC236}">
                  <a16:creationId xmlns:a16="http://schemas.microsoft.com/office/drawing/2014/main" id="{416716D4-C9BD-4479-8868-F11E9791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633" y="4156181"/>
              <a:ext cx="2051730" cy="360194"/>
            </a:xfrm>
            <a:custGeom>
              <a:avLst/>
              <a:gdLst>
                <a:gd name="T0" fmla="*/ 2051730 w 2592387"/>
                <a:gd name="T1" fmla="*/ 180097 h 360363"/>
                <a:gd name="T2" fmla="*/ 1025865 w 2592387"/>
                <a:gd name="T3" fmla="*/ 360194 h 360363"/>
                <a:gd name="T4" fmla="*/ 0 w 2592387"/>
                <a:gd name="T5" fmla="*/ 180097 h 360363"/>
                <a:gd name="T6" fmla="*/ 1025865 w 2592387"/>
                <a:gd name="T7" fmla="*/ 0 h 360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591 w 2592387"/>
                <a:gd name="T13" fmla="*/ 17591 h 360363"/>
                <a:gd name="T14" fmla="*/ 2574796 w 2592387"/>
                <a:gd name="T15" fmla="*/ 342772 h 360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2387" h="360363">
                  <a:moveTo>
                    <a:pt x="60062" y="0"/>
                  </a:moveTo>
                  <a:lnTo>
                    <a:pt x="2592387" y="0"/>
                  </a:lnTo>
                  <a:lnTo>
                    <a:pt x="2592387" y="300301"/>
                  </a:lnTo>
                  <a:cubicBezTo>
                    <a:pt x="2592387" y="333472"/>
                    <a:pt x="2565496" y="360362"/>
                    <a:pt x="2532325" y="360363"/>
                  </a:cubicBezTo>
                  <a:lnTo>
                    <a:pt x="0" y="360363"/>
                  </a:lnTo>
                  <a:lnTo>
                    <a:pt x="0" y="60062"/>
                  </a:lnTo>
                  <a:cubicBezTo>
                    <a:pt x="0" y="26890"/>
                    <a:pt x="26890" y="0"/>
                    <a:pt x="60061" y="0"/>
                  </a:cubicBezTo>
                  <a:lnTo>
                    <a:pt x="600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5F194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418" name="7 CuadroTexto">
              <a:extLst>
                <a:ext uri="{FF2B5EF4-FFF2-40B4-BE49-F238E27FC236}">
                  <a16:creationId xmlns:a16="http://schemas.microsoft.com/office/drawing/2014/main" id="{3EC7B3AB-653C-4881-A447-E109365B2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644" y="4091125"/>
              <a:ext cx="151197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3000" b="1">
                  <a:solidFill>
                    <a:srgbClr val="5F1942"/>
                  </a:solidFill>
                  <a:latin typeface="Trade Gothic LT Std" charset="0"/>
                </a:rPr>
                <a:t>2</a:t>
              </a:r>
            </a:p>
          </p:txBody>
        </p:sp>
        <p:sp>
          <p:nvSpPr>
            <p:cNvPr id="51" name="60 Rectángulo redondeado">
              <a:extLst>
                <a:ext uri="{FF2B5EF4-FFF2-40B4-BE49-F238E27FC236}">
                  <a16:creationId xmlns:a16="http://schemas.microsoft.com/office/drawing/2014/main" id="{29DCBF93-7057-48CB-A239-17FB00F5FC51}"/>
                </a:ext>
              </a:extLst>
            </p:cNvPr>
            <p:cNvSpPr/>
            <p:nvPr/>
          </p:nvSpPr>
          <p:spPr bwMode="auto">
            <a:xfrm>
              <a:off x="2685633" y="4663943"/>
              <a:ext cx="2051730" cy="1240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16420" name="46 CuadroTexto">
              <a:extLst>
                <a:ext uri="{FF2B5EF4-FFF2-40B4-BE49-F238E27FC236}">
                  <a16:creationId xmlns:a16="http://schemas.microsoft.com/office/drawing/2014/main" id="{7AC839C6-0CDE-4AC1-A2E8-3CBF6E136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3418" y="4735233"/>
              <a:ext cx="207394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>
                  <a:latin typeface="Trade Gothic LT Std" charset="0"/>
                </a:rPr>
                <a:t>Dividir cada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dificultad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en tantas partes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como sea posible.</a:t>
              </a:r>
            </a:p>
          </p:txBody>
        </p:sp>
        <p:sp>
          <p:nvSpPr>
            <p:cNvPr id="16421" name="7 CuadroTexto">
              <a:extLst>
                <a:ext uri="{FF2B5EF4-FFF2-40B4-BE49-F238E27FC236}">
                  <a16:creationId xmlns:a16="http://schemas.microsoft.com/office/drawing/2014/main" id="{C9CD44EA-D37B-4228-9675-25D578206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485" y="4205173"/>
              <a:ext cx="16918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solidFill>
                    <a:srgbClr val="5F1942"/>
                  </a:solidFill>
                  <a:latin typeface="Trade Gothic LT Std" charset="0"/>
                </a:rPr>
                <a:t>Del análisis</a:t>
              </a:r>
            </a:p>
          </p:txBody>
        </p:sp>
      </p:grpSp>
      <p:grpSp>
        <p:nvGrpSpPr>
          <p:cNvPr id="16405" name="Agrupar 6">
            <a:extLst>
              <a:ext uri="{FF2B5EF4-FFF2-40B4-BE49-F238E27FC236}">
                <a16:creationId xmlns:a16="http://schemas.microsoft.com/office/drawing/2014/main" id="{EBD9F7CC-A9C2-4171-96EC-504BB4AF0322}"/>
              </a:ext>
            </a:extLst>
          </p:cNvPr>
          <p:cNvGrpSpPr>
            <a:grpSpLocks/>
          </p:cNvGrpSpPr>
          <p:nvPr/>
        </p:nvGrpSpPr>
        <p:grpSpPr bwMode="auto">
          <a:xfrm>
            <a:off x="4600575" y="4090988"/>
            <a:ext cx="2074863" cy="1814512"/>
            <a:chOff x="4820117" y="4091125"/>
            <a:chExt cx="2073945" cy="1813659"/>
          </a:xfrm>
        </p:grpSpPr>
        <p:sp>
          <p:nvSpPr>
            <p:cNvPr id="58" name="Redondear rectángulo de esquina diagonal 40">
              <a:extLst>
                <a:ext uri="{FF2B5EF4-FFF2-40B4-BE49-F238E27FC236}">
                  <a16:creationId xmlns:a16="http://schemas.microsoft.com/office/drawing/2014/main" id="{254B39E2-A3AC-4926-A32A-31B0DB47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332" y="4156181"/>
              <a:ext cx="2051730" cy="360194"/>
            </a:xfrm>
            <a:custGeom>
              <a:avLst/>
              <a:gdLst>
                <a:gd name="T0" fmla="*/ 2051730 w 2592387"/>
                <a:gd name="T1" fmla="*/ 180097 h 360363"/>
                <a:gd name="T2" fmla="*/ 1025865 w 2592387"/>
                <a:gd name="T3" fmla="*/ 360194 h 360363"/>
                <a:gd name="T4" fmla="*/ 0 w 2592387"/>
                <a:gd name="T5" fmla="*/ 180097 h 360363"/>
                <a:gd name="T6" fmla="*/ 1025865 w 2592387"/>
                <a:gd name="T7" fmla="*/ 0 h 360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591 w 2592387"/>
                <a:gd name="T13" fmla="*/ 17591 h 360363"/>
                <a:gd name="T14" fmla="*/ 2574796 w 2592387"/>
                <a:gd name="T15" fmla="*/ 342772 h 360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2387" h="360363">
                  <a:moveTo>
                    <a:pt x="60062" y="0"/>
                  </a:moveTo>
                  <a:lnTo>
                    <a:pt x="2592387" y="0"/>
                  </a:lnTo>
                  <a:lnTo>
                    <a:pt x="2592387" y="300301"/>
                  </a:lnTo>
                  <a:cubicBezTo>
                    <a:pt x="2592387" y="333472"/>
                    <a:pt x="2565496" y="360362"/>
                    <a:pt x="2532325" y="360363"/>
                  </a:cubicBezTo>
                  <a:lnTo>
                    <a:pt x="0" y="360363"/>
                  </a:lnTo>
                  <a:lnTo>
                    <a:pt x="0" y="60062"/>
                  </a:lnTo>
                  <a:cubicBezTo>
                    <a:pt x="0" y="26890"/>
                    <a:pt x="26890" y="0"/>
                    <a:pt x="60061" y="0"/>
                  </a:cubicBezTo>
                  <a:lnTo>
                    <a:pt x="600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5F194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413" name="7 CuadroTexto">
              <a:extLst>
                <a:ext uri="{FF2B5EF4-FFF2-40B4-BE49-F238E27FC236}">
                  <a16:creationId xmlns:a16="http://schemas.microsoft.com/office/drawing/2014/main" id="{1B93C0C9-587A-41F8-9ABE-FD501681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343" y="4091125"/>
              <a:ext cx="4497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3000" b="1">
                  <a:solidFill>
                    <a:srgbClr val="5F1942"/>
                  </a:solidFill>
                  <a:latin typeface="Trade Gothic LT Std" charset="0"/>
                </a:rPr>
                <a:t>3</a:t>
              </a:r>
            </a:p>
          </p:txBody>
        </p:sp>
        <p:sp>
          <p:nvSpPr>
            <p:cNvPr id="60" name="60 Rectángulo redondeado">
              <a:extLst>
                <a:ext uri="{FF2B5EF4-FFF2-40B4-BE49-F238E27FC236}">
                  <a16:creationId xmlns:a16="http://schemas.microsoft.com/office/drawing/2014/main" id="{D977F7B5-F080-4F1C-990D-E4237DA179C4}"/>
                </a:ext>
              </a:extLst>
            </p:cNvPr>
            <p:cNvSpPr/>
            <p:nvPr/>
          </p:nvSpPr>
          <p:spPr bwMode="auto">
            <a:xfrm>
              <a:off x="4842332" y="4663943"/>
              <a:ext cx="2051730" cy="1240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16415" name="46 CuadroTexto">
              <a:extLst>
                <a:ext uri="{FF2B5EF4-FFF2-40B4-BE49-F238E27FC236}">
                  <a16:creationId xmlns:a16="http://schemas.microsoft.com/office/drawing/2014/main" id="{F07A57FB-54A4-41EB-932E-4694147F6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117" y="4735233"/>
              <a:ext cx="207394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>
                  <a:latin typeface="Trade Gothic LT Std" charset="0"/>
                </a:rPr>
                <a:t>Ordenar los pensamientos comenzando por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lo simple y terminando por lo complejo.</a:t>
              </a:r>
            </a:p>
          </p:txBody>
        </p:sp>
        <p:sp>
          <p:nvSpPr>
            <p:cNvPr id="16416" name="7 CuadroTexto">
              <a:extLst>
                <a:ext uri="{FF2B5EF4-FFF2-40B4-BE49-F238E27FC236}">
                  <a16:creationId xmlns:a16="http://schemas.microsoft.com/office/drawing/2014/main" id="{350B823D-0770-49C7-A0A0-04D48CB73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184" y="4205173"/>
              <a:ext cx="16918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solidFill>
                    <a:srgbClr val="5F1942"/>
                  </a:solidFill>
                  <a:latin typeface="Trade Gothic LT Std" charset="0"/>
                </a:rPr>
                <a:t>De la síntesis</a:t>
              </a:r>
            </a:p>
          </p:txBody>
        </p:sp>
      </p:grpSp>
      <p:grpSp>
        <p:nvGrpSpPr>
          <p:cNvPr id="16406" name="Agrupar 8">
            <a:extLst>
              <a:ext uri="{FF2B5EF4-FFF2-40B4-BE49-F238E27FC236}">
                <a16:creationId xmlns:a16="http://schemas.microsoft.com/office/drawing/2014/main" id="{320C730F-8ED0-4486-83FF-0848B7177828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090988"/>
            <a:ext cx="2073275" cy="1814512"/>
            <a:chOff x="6976816" y="4091125"/>
            <a:chExt cx="2073945" cy="1813659"/>
          </a:xfrm>
        </p:grpSpPr>
        <p:sp>
          <p:nvSpPr>
            <p:cNvPr id="67" name="Redondear rectángulo de esquina diagonal 40">
              <a:extLst>
                <a:ext uri="{FF2B5EF4-FFF2-40B4-BE49-F238E27FC236}">
                  <a16:creationId xmlns:a16="http://schemas.microsoft.com/office/drawing/2014/main" id="{5B98B5AA-80C9-436E-9C22-49C8AF9F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048" y="4156181"/>
              <a:ext cx="2051713" cy="360194"/>
            </a:xfrm>
            <a:custGeom>
              <a:avLst/>
              <a:gdLst>
                <a:gd name="T0" fmla="*/ 2051713 w 2592387"/>
                <a:gd name="T1" fmla="*/ 180097 h 360363"/>
                <a:gd name="T2" fmla="*/ 1025857 w 2592387"/>
                <a:gd name="T3" fmla="*/ 360194 h 360363"/>
                <a:gd name="T4" fmla="*/ 0 w 2592387"/>
                <a:gd name="T5" fmla="*/ 180097 h 360363"/>
                <a:gd name="T6" fmla="*/ 1025857 w 2592387"/>
                <a:gd name="T7" fmla="*/ 0 h 360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591 w 2592387"/>
                <a:gd name="T13" fmla="*/ 17591 h 360363"/>
                <a:gd name="T14" fmla="*/ 2574796 w 2592387"/>
                <a:gd name="T15" fmla="*/ 342772 h 360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2387" h="360363">
                  <a:moveTo>
                    <a:pt x="60062" y="0"/>
                  </a:moveTo>
                  <a:lnTo>
                    <a:pt x="2592387" y="0"/>
                  </a:lnTo>
                  <a:lnTo>
                    <a:pt x="2592387" y="300301"/>
                  </a:lnTo>
                  <a:cubicBezTo>
                    <a:pt x="2592387" y="333472"/>
                    <a:pt x="2565496" y="360362"/>
                    <a:pt x="2532325" y="360363"/>
                  </a:cubicBezTo>
                  <a:lnTo>
                    <a:pt x="0" y="360363"/>
                  </a:lnTo>
                  <a:lnTo>
                    <a:pt x="0" y="60062"/>
                  </a:lnTo>
                  <a:cubicBezTo>
                    <a:pt x="0" y="26890"/>
                    <a:pt x="26890" y="0"/>
                    <a:pt x="60061" y="0"/>
                  </a:cubicBezTo>
                  <a:lnTo>
                    <a:pt x="600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5F194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408" name="7 CuadroTexto">
              <a:extLst>
                <a:ext uri="{FF2B5EF4-FFF2-40B4-BE49-F238E27FC236}">
                  <a16:creationId xmlns:a16="http://schemas.microsoft.com/office/drawing/2014/main" id="{03003C6F-1503-43FF-B557-53FE6FC9A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9042" y="4091125"/>
              <a:ext cx="151197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3000" b="1">
                  <a:solidFill>
                    <a:srgbClr val="5F1942"/>
                  </a:solidFill>
                  <a:latin typeface="Trade Gothic LT Std" charset="0"/>
                </a:rPr>
                <a:t>4</a:t>
              </a:r>
            </a:p>
          </p:txBody>
        </p:sp>
        <p:sp>
          <p:nvSpPr>
            <p:cNvPr id="69" name="60 Rectángulo redondeado">
              <a:extLst>
                <a:ext uri="{FF2B5EF4-FFF2-40B4-BE49-F238E27FC236}">
                  <a16:creationId xmlns:a16="http://schemas.microsoft.com/office/drawing/2014/main" id="{73CCD992-60DA-428E-9EB9-884DA85FFB8C}"/>
                </a:ext>
              </a:extLst>
            </p:cNvPr>
            <p:cNvSpPr/>
            <p:nvPr/>
          </p:nvSpPr>
          <p:spPr bwMode="auto">
            <a:xfrm>
              <a:off x="6999048" y="4663943"/>
              <a:ext cx="2051713" cy="1240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16410" name="46 CuadroTexto">
              <a:extLst>
                <a:ext uri="{FF2B5EF4-FFF2-40B4-BE49-F238E27FC236}">
                  <a16:creationId xmlns:a16="http://schemas.microsoft.com/office/drawing/2014/main" id="{EF650D62-2341-4F91-98AC-95D0A7524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816" y="4735233"/>
              <a:ext cx="207394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>
                  <a:latin typeface="Trade Gothic LT Std" charset="0"/>
                </a:rPr>
                <a:t>Realizar recuentos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del proceso seguido para estar seguro </a:t>
              </a:r>
              <a:br>
                <a:rPr lang="es-ES" altLang="es-ES_tradnl" sz="1400">
                  <a:latin typeface="Trade Gothic LT Std" charset="0"/>
                </a:rPr>
              </a:br>
              <a:r>
                <a:rPr lang="es-ES" altLang="es-ES_tradnl" sz="1400">
                  <a:latin typeface="Trade Gothic LT Std" charset="0"/>
                </a:rPr>
                <a:t>de no haber omitido nada.</a:t>
              </a:r>
            </a:p>
          </p:txBody>
        </p:sp>
        <p:sp>
          <p:nvSpPr>
            <p:cNvPr id="16411" name="7 CuadroTexto">
              <a:extLst>
                <a:ext uri="{FF2B5EF4-FFF2-40B4-BE49-F238E27FC236}">
                  <a16:creationId xmlns:a16="http://schemas.microsoft.com/office/drawing/2014/main" id="{284993AF-FEA0-45D8-8F0F-81A34DB49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883" y="4205173"/>
              <a:ext cx="16918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solidFill>
                    <a:srgbClr val="5F1942"/>
                  </a:solidFill>
                  <a:latin typeface="Trade Gothic LT Std" charset="0"/>
                </a:rPr>
                <a:t>De la enumeración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redondeado 55">
            <a:extLst>
              <a:ext uri="{FF2B5EF4-FFF2-40B4-BE49-F238E27FC236}">
                <a16:creationId xmlns:a16="http://schemas.microsoft.com/office/drawing/2014/main" id="{11811BC7-EB17-4051-B511-EA6875ED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697288"/>
            <a:ext cx="4464050" cy="24685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F194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18435" name="Rectángulo 8">
            <a:extLst>
              <a:ext uri="{FF2B5EF4-FFF2-40B4-BE49-F238E27FC236}">
                <a16:creationId xmlns:a16="http://schemas.microsoft.com/office/drawing/2014/main" id="{98A0DE17-FCD8-45DE-ADA5-8FDF64DCE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206875"/>
            <a:ext cx="43021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s-ES" altLang="es-ES_tradnl" sz="1400" b="1">
                <a:solidFill>
                  <a:srgbClr val="5F1942"/>
                </a:solidFill>
                <a:latin typeface="Trade Gothic LT Std" charset="0"/>
              </a:rPr>
              <a:t>«Pienso, luego existo». </a:t>
            </a:r>
            <a:br>
              <a:rPr lang="es-ES" altLang="es-ES_tradnl" sz="1400" b="1">
                <a:solidFill>
                  <a:srgbClr val="5F1942"/>
                </a:solidFill>
                <a:latin typeface="Trade Gothic LT Std" charset="0"/>
              </a:rPr>
            </a:b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Esta es la primera verdad incuestionable </a:t>
            </a:r>
            <a:b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</a:b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a la que accede Descartes.</a:t>
            </a: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b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</a:br>
            <a:endParaRPr lang="es-ES" altLang="es-ES_tradnl" sz="1400">
              <a:solidFill>
                <a:srgbClr val="000000"/>
              </a:solidFill>
              <a:latin typeface="Trade Gothic LT Std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Cuando dudo, pienso, y esto implica la existencia </a:t>
            </a:r>
            <a:b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</a:b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de un ser que piensa. Si yo estoy pensando, entonces también estoy existiendo.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B0408007-EDB6-4D4E-AE62-490769FF0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677988"/>
            <a:ext cx="4533900" cy="1658937"/>
          </a:xfrm>
          <a:prstGeom prst="roundRect">
            <a:avLst>
              <a:gd name="adj" fmla="val 16667"/>
            </a:avLst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2F43832-CB06-4DFE-B923-60F6E9CE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8438" name="7 CuadroTexto">
            <a:extLst>
              <a:ext uri="{FF2B5EF4-FFF2-40B4-BE49-F238E27FC236}">
                <a16:creationId xmlns:a16="http://schemas.microsoft.com/office/drawing/2014/main" id="{536FFB82-83FD-4F62-925A-274DDF078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537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18439" name="7 CuadroTexto">
            <a:extLst>
              <a:ext uri="{FF2B5EF4-FFF2-40B4-BE49-F238E27FC236}">
                <a16:creationId xmlns:a16="http://schemas.microsoft.com/office/drawing/2014/main" id="{636B8C36-3C11-407E-A9E3-C0A0D2D4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18440" name="Imagen 48" descr="informatica-resumen-creative-commons1.jpg">
            <a:extLst>
              <a:ext uri="{FF2B5EF4-FFF2-40B4-BE49-F238E27FC236}">
                <a16:creationId xmlns:a16="http://schemas.microsoft.com/office/drawing/2014/main" id="{7FD652F0-3957-48F6-AB1D-2168740A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7 CuadroTexto">
            <a:extLst>
              <a:ext uri="{FF2B5EF4-FFF2-40B4-BE49-F238E27FC236}">
                <a16:creationId xmlns:a16="http://schemas.microsoft.com/office/drawing/2014/main" id="{8B527244-7607-4FD0-8EF6-622D0D54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18442" name="Imagen 41">
            <a:extLst>
              <a:ext uri="{FF2B5EF4-FFF2-40B4-BE49-F238E27FC236}">
                <a16:creationId xmlns:a16="http://schemas.microsoft.com/office/drawing/2014/main" id="{A5C35EBB-BABE-47EA-9E77-D408E2A86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CuadroTexto 25">
            <a:extLst>
              <a:ext uri="{FF2B5EF4-FFF2-40B4-BE49-F238E27FC236}">
                <a16:creationId xmlns:a16="http://schemas.microsoft.com/office/drawing/2014/main" id="{BFA5929A-337B-4CB3-AFE6-9BBA87D8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27213"/>
            <a:ext cx="44624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Clr>
                <a:srgbClr val="5F1942"/>
              </a:buClr>
              <a:buSzPct val="150000"/>
              <a:buFont typeface="Arial" panose="020B0604020202020204" pitchFamily="34" charset="0"/>
              <a:buNone/>
            </a:pPr>
            <a:r>
              <a:rPr lang="es-ES" altLang="es-ES_tradnl" sz="1800" b="1">
                <a:solidFill>
                  <a:srgbClr val="5F1942"/>
                </a:solidFill>
                <a:latin typeface="Trade Gothic LT Std" charset="0"/>
              </a:rPr>
              <a:t>1. </a:t>
            </a:r>
            <a:r>
              <a:rPr lang="es-ES" altLang="es-ES_tradnl" sz="1400">
                <a:latin typeface="Trade Gothic LT Std" charset="0"/>
              </a:rPr>
              <a:t>La incertidumbre de los datos sensoriales.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>
                <a:srgbClr val="5F1942"/>
              </a:buClr>
              <a:buSzPct val="150000"/>
              <a:buFont typeface="Arial" panose="020B0604020202020204" pitchFamily="34" charset="0"/>
              <a:buNone/>
            </a:pPr>
            <a:r>
              <a:rPr lang="es-ES" altLang="es-ES_tradnl" sz="1800" b="1">
                <a:solidFill>
                  <a:srgbClr val="5F1942"/>
                </a:solidFill>
                <a:latin typeface="Trade Gothic LT Std" charset="0"/>
              </a:rPr>
              <a:t>2. </a:t>
            </a:r>
            <a:r>
              <a:rPr lang="es-ES" altLang="es-ES_tradnl" sz="1400">
                <a:latin typeface="Trade Gothic LT Std" charset="0"/>
              </a:rPr>
              <a:t>Los errores de razonamiento.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>
                <a:srgbClr val="5F1942"/>
              </a:buClr>
              <a:buSzPct val="150000"/>
              <a:buFont typeface="Arial" panose="020B0604020202020204" pitchFamily="34" charset="0"/>
              <a:buNone/>
            </a:pPr>
            <a:r>
              <a:rPr lang="es-ES" altLang="es-ES_tradnl" sz="1800" b="1">
                <a:solidFill>
                  <a:srgbClr val="5F1942"/>
                </a:solidFill>
                <a:latin typeface="Trade Gothic LT Std" charset="0"/>
              </a:rPr>
              <a:t>3. </a:t>
            </a:r>
            <a:r>
              <a:rPr lang="es-ES" altLang="es-ES_tradnl" sz="1400">
                <a:latin typeface="Trade Gothic LT Std" charset="0"/>
              </a:rPr>
              <a:t>La dificultad para distinguir el sueño de la vigilia.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>
                <a:srgbClr val="5F1942"/>
              </a:buClr>
              <a:buSzPct val="150000"/>
              <a:buFont typeface="Arial" panose="020B0604020202020204" pitchFamily="34" charset="0"/>
              <a:buNone/>
            </a:pPr>
            <a:r>
              <a:rPr lang="es-ES" altLang="es-ES_tradnl" sz="1800" b="1">
                <a:solidFill>
                  <a:srgbClr val="5F1942"/>
                </a:solidFill>
                <a:latin typeface="Trade Gothic LT Std" charset="0"/>
              </a:rPr>
              <a:t>4. </a:t>
            </a:r>
            <a:r>
              <a:rPr lang="es-ES" altLang="es-ES_tradnl" sz="1400">
                <a:latin typeface="Trade Gothic LT Std" charset="0"/>
              </a:rPr>
              <a:t>La hipótesis del genio maligno.</a:t>
            </a:r>
          </a:p>
        </p:txBody>
      </p:sp>
      <p:sp>
        <p:nvSpPr>
          <p:cNvPr id="34" name="38 Redondear rectángulo de esquina diagonal">
            <a:extLst>
              <a:ext uri="{FF2B5EF4-FFF2-40B4-BE49-F238E27FC236}">
                <a16:creationId xmlns:a16="http://schemas.microsoft.com/office/drawing/2014/main" id="{46FBC13A-E733-4244-9454-341566DB7FDA}"/>
              </a:ext>
            </a:extLst>
          </p:cNvPr>
          <p:cNvSpPr/>
          <p:nvPr/>
        </p:nvSpPr>
        <p:spPr bwMode="auto">
          <a:xfrm>
            <a:off x="6084888" y="3697288"/>
            <a:ext cx="2530475" cy="809625"/>
          </a:xfrm>
          <a:prstGeom prst="round2DiagRect">
            <a:avLst/>
          </a:prstGeom>
          <a:solidFill>
            <a:schemeClr val="bg1"/>
          </a:solidFill>
          <a:ln>
            <a:solidFill>
              <a:srgbClr val="5F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40" name="30 Flecha derecha">
            <a:extLst>
              <a:ext uri="{FF2B5EF4-FFF2-40B4-BE49-F238E27FC236}">
                <a16:creationId xmlns:a16="http://schemas.microsoft.com/office/drawing/2014/main" id="{42065C08-DC60-4F3D-AECA-64AE1C8B2EF7}"/>
              </a:ext>
            </a:extLst>
          </p:cNvPr>
          <p:cNvSpPr/>
          <p:nvPr/>
        </p:nvSpPr>
        <p:spPr>
          <a:xfrm>
            <a:off x="5294313" y="4633913"/>
            <a:ext cx="576262" cy="215900"/>
          </a:xfrm>
          <a:prstGeom prst="rightArrow">
            <a:avLst>
              <a:gd name="adj1" fmla="val 50000"/>
              <a:gd name="adj2" fmla="val 84894"/>
            </a:avLst>
          </a:prstGeom>
          <a:noFill/>
          <a:ln w="19050">
            <a:solidFill>
              <a:srgbClr val="5F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8446" name="CuadroTexto 2">
            <a:extLst>
              <a:ext uri="{FF2B5EF4-FFF2-40B4-BE49-F238E27FC236}">
                <a16:creationId xmlns:a16="http://schemas.microsoft.com/office/drawing/2014/main" id="{5885DA1D-A1DF-4F95-A9CE-A53EE6D06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768725"/>
            <a:ext cx="2530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Justifica la existencia de un yo pensante diferenciado del cuerpo.</a:t>
            </a:r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79D389E0-4123-490C-B34E-24DFB9D9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056563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8448" name="7 CuadroTexto">
            <a:extLst>
              <a:ext uri="{FF2B5EF4-FFF2-40B4-BE49-F238E27FC236}">
                <a16:creationId xmlns:a16="http://schemas.microsoft.com/office/drawing/2014/main" id="{E6471BA3-E505-4E9C-8DD4-0DE53C69F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6875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FFFFFF"/>
                </a:solidFill>
                <a:latin typeface="Trade Gothic LT Std" charset="0"/>
              </a:rPr>
              <a:t>2.3. La duda y la primera verdad</a:t>
            </a:r>
          </a:p>
        </p:txBody>
      </p:sp>
      <p:sp>
        <p:nvSpPr>
          <p:cNvPr id="18449" name="7 CuadroTexto">
            <a:extLst>
              <a:ext uri="{FF2B5EF4-FFF2-40B4-BE49-F238E27FC236}">
                <a16:creationId xmlns:a16="http://schemas.microsoft.com/office/drawing/2014/main" id="{890C03A9-0D0F-4BDB-BF3A-3B9164B16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827463"/>
            <a:ext cx="2054225" cy="307975"/>
          </a:xfrm>
          <a:prstGeom prst="rect">
            <a:avLst/>
          </a:prstGeom>
          <a:solidFill>
            <a:srgbClr val="5F1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_tradnl" sz="1400" b="1" i="1">
                <a:solidFill>
                  <a:schemeClr val="bg1"/>
                </a:solidFill>
                <a:latin typeface="Trade Gothic LT Std" charset="0"/>
              </a:rPr>
              <a:t>Cogito, ergo sum</a:t>
            </a:r>
          </a:p>
        </p:txBody>
      </p:sp>
      <p:sp>
        <p:nvSpPr>
          <p:cNvPr id="36" name="Redondear rectángulo de esquina sencilla 39">
            <a:extLst>
              <a:ext uri="{FF2B5EF4-FFF2-40B4-BE49-F238E27FC236}">
                <a16:creationId xmlns:a16="http://schemas.microsoft.com/office/drawing/2014/main" id="{FA4C7DF7-92A1-4158-99B4-237ADDAB232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1813" y="1009650"/>
            <a:ext cx="8064500" cy="595313"/>
          </a:xfrm>
          <a:custGeom>
            <a:avLst/>
            <a:gdLst>
              <a:gd name="T0" fmla="*/ 4032251 w 4608513"/>
              <a:gd name="T1" fmla="*/ 0 h 360362"/>
              <a:gd name="T2" fmla="*/ 0 w 4608513"/>
              <a:gd name="T3" fmla="*/ 297657 h 360362"/>
              <a:gd name="T4" fmla="*/ 4032251 w 4608513"/>
              <a:gd name="T5" fmla="*/ 595313 h 360362"/>
              <a:gd name="T6" fmla="*/ 8064500 w 4608513"/>
              <a:gd name="T7" fmla="*/ 297657 h 360362"/>
              <a:gd name="T8" fmla="*/ 0 60000 65536"/>
              <a:gd name="T9" fmla="*/ 0 60000 65536"/>
              <a:gd name="T10" fmla="*/ 0 60000 65536"/>
              <a:gd name="T11" fmla="*/ 0 60000 65536"/>
              <a:gd name="T12" fmla="*/ 0 w 4608513"/>
              <a:gd name="T13" fmla="*/ 0 h 360362"/>
              <a:gd name="T14" fmla="*/ 4590922 w 460851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8513" h="360362">
                <a:moveTo>
                  <a:pt x="0" y="0"/>
                </a:moveTo>
                <a:lnTo>
                  <a:pt x="4548451" y="0"/>
                </a:lnTo>
                <a:lnTo>
                  <a:pt x="4548450" y="0"/>
                </a:lnTo>
                <a:cubicBezTo>
                  <a:pt x="4581622" y="0"/>
                  <a:pt x="4608513" y="26890"/>
                  <a:pt x="4608513" y="60062"/>
                </a:cubicBezTo>
                <a:lnTo>
                  <a:pt x="4608513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5F19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8451" name="7 CuadroTexto">
            <a:extLst>
              <a:ext uri="{FF2B5EF4-FFF2-40B4-BE49-F238E27FC236}">
                <a16:creationId xmlns:a16="http://schemas.microsoft.com/office/drawing/2014/main" id="{6C1191D1-B680-4D27-AD51-01D40E5C5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063625"/>
            <a:ext cx="8072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ES_tradnl" sz="1400">
                <a:latin typeface="Trade Gothic LT Std" charset="0"/>
              </a:rPr>
              <a:t>Descartes realizó una crítica radical del saber y consideró que no todos los conocimientos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ES_tradnl" sz="1400">
                <a:latin typeface="Trade Gothic LT Std" charset="0"/>
              </a:rPr>
              <a:t>son fiables. Su </a:t>
            </a:r>
            <a:r>
              <a:rPr lang="es-ES_tradnl" altLang="es-ES_tradnl" sz="1400" b="1">
                <a:latin typeface="Trade Gothic LT Std" charset="0"/>
              </a:rPr>
              <a:t>duda universal </a:t>
            </a:r>
            <a:r>
              <a:rPr lang="es-ES_tradnl" altLang="es-ES_tradnl" sz="1400">
                <a:latin typeface="Trade Gothic LT Std" charset="0"/>
              </a:rPr>
              <a:t>y </a:t>
            </a:r>
            <a:r>
              <a:rPr lang="es-ES_tradnl" altLang="es-ES_tradnl" sz="1400" b="1">
                <a:latin typeface="Trade Gothic LT Std" charset="0"/>
              </a:rPr>
              <a:t>metódica </a:t>
            </a:r>
            <a:r>
              <a:rPr lang="es-ES_tradnl" altLang="es-ES_tradnl" sz="1400">
                <a:latin typeface="Trade Gothic LT Std" charset="0"/>
              </a:rPr>
              <a:t>se fundament</a:t>
            </a:r>
            <a:r>
              <a:rPr lang="es-ES" altLang="es-ES_tradnl" sz="1400">
                <a:latin typeface="Trade Gothic LT Std" charset="0"/>
              </a:rPr>
              <a:t>ó</a:t>
            </a:r>
            <a:r>
              <a:rPr lang="es-ES_tradnl" altLang="es-ES_tradnl" sz="1400">
                <a:latin typeface="Trade Gothic LT Std" charset="0"/>
              </a:rPr>
              <a:t> en cuatro razones:</a:t>
            </a:r>
            <a:endParaRPr lang="es-ES_tradnl" altLang="es-ES_tradnl" sz="1400" b="1">
              <a:latin typeface="Trade Gothic LT Std" charset="0"/>
            </a:endParaRPr>
          </a:p>
        </p:txBody>
      </p:sp>
      <p:sp>
        <p:nvSpPr>
          <p:cNvPr id="44" name="30 Flecha derecha">
            <a:extLst>
              <a:ext uri="{FF2B5EF4-FFF2-40B4-BE49-F238E27FC236}">
                <a16:creationId xmlns:a16="http://schemas.microsoft.com/office/drawing/2014/main" id="{F3ED27C8-0FF8-44A7-85D7-C8CC0E7C53EF}"/>
              </a:ext>
            </a:extLst>
          </p:cNvPr>
          <p:cNvSpPr/>
          <p:nvPr/>
        </p:nvSpPr>
        <p:spPr>
          <a:xfrm rot="5400000">
            <a:off x="2567781" y="5006182"/>
            <a:ext cx="442913" cy="215900"/>
          </a:xfrm>
          <a:prstGeom prst="rightArrow">
            <a:avLst>
              <a:gd name="adj1" fmla="val 50000"/>
              <a:gd name="adj2" fmla="val 84894"/>
            </a:avLst>
          </a:prstGeom>
          <a:noFill/>
          <a:ln w="19050">
            <a:solidFill>
              <a:srgbClr val="5F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8453" name="CuadroTexto 1">
            <a:extLst>
              <a:ext uri="{FF2B5EF4-FFF2-40B4-BE49-F238E27FC236}">
                <a16:creationId xmlns:a16="http://schemas.microsoft.com/office/drawing/2014/main" id="{A3815700-10BA-41A2-92A8-5DD26B81C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22116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200">
                <a:latin typeface="Trade Gothic LT Std" charset="0"/>
              </a:rPr>
              <a:t>Cumple dos funciones</a:t>
            </a:r>
          </a:p>
        </p:txBody>
      </p:sp>
      <p:sp>
        <p:nvSpPr>
          <p:cNvPr id="48" name="38 Redondear rectángulo de esquina diagonal">
            <a:extLst>
              <a:ext uri="{FF2B5EF4-FFF2-40B4-BE49-F238E27FC236}">
                <a16:creationId xmlns:a16="http://schemas.microsoft.com/office/drawing/2014/main" id="{681CD1AC-14B7-487C-B7D6-DBBD96025DA7}"/>
              </a:ext>
            </a:extLst>
          </p:cNvPr>
          <p:cNvSpPr/>
          <p:nvPr/>
        </p:nvSpPr>
        <p:spPr bwMode="auto">
          <a:xfrm>
            <a:off x="6084888" y="4921250"/>
            <a:ext cx="2530475" cy="1239838"/>
          </a:xfrm>
          <a:prstGeom prst="round2DiagRect">
            <a:avLst/>
          </a:prstGeom>
          <a:solidFill>
            <a:schemeClr val="bg1"/>
          </a:solidFill>
          <a:ln>
            <a:solidFill>
              <a:srgbClr val="5F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18455" name="CuadroTexto 2">
            <a:extLst>
              <a:ext uri="{FF2B5EF4-FFF2-40B4-BE49-F238E27FC236}">
                <a16:creationId xmlns:a16="http://schemas.microsoft.com/office/drawing/2014/main" id="{4514E781-02B8-4E12-898D-973327E5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992688"/>
            <a:ext cx="25304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rgbClr val="5F1942"/>
                </a:solidFill>
                <a:latin typeface="Trade Gothic LT Std" charset="0"/>
              </a:rPr>
              <a:t>Principio modélico: </a:t>
            </a: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todo lo que sea evidente, claro 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distinto, como este primer principio, será aceptado </a:t>
            </a:r>
            <a:b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</a:br>
            <a:r>
              <a:rPr lang="es-ES" altLang="es-ES_tradnl" sz="1400">
                <a:solidFill>
                  <a:srgbClr val="000000"/>
                </a:solidFill>
                <a:latin typeface="Trade Gothic LT Std" charset="0"/>
              </a:rPr>
              <a:t>como verdad.</a:t>
            </a:r>
          </a:p>
        </p:txBody>
      </p:sp>
      <p:cxnSp>
        <p:nvCxnSpPr>
          <p:cNvPr id="51" name="6 Conector recto">
            <a:extLst>
              <a:ext uri="{FF2B5EF4-FFF2-40B4-BE49-F238E27FC236}">
                <a16:creationId xmlns:a16="http://schemas.microsoft.com/office/drawing/2014/main" id="{AB7AE217-7F05-427E-909B-CB3C479116F7}"/>
              </a:ext>
            </a:extLst>
          </p:cNvPr>
          <p:cNvCxnSpPr/>
          <p:nvPr/>
        </p:nvCxnSpPr>
        <p:spPr>
          <a:xfrm flipV="1">
            <a:off x="0" y="3454400"/>
            <a:ext cx="9144000" cy="22225"/>
          </a:xfrm>
          <a:prstGeom prst="line">
            <a:avLst/>
          </a:prstGeom>
          <a:ln w="34925">
            <a:solidFill>
              <a:srgbClr val="60164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ángulo redondeado 63">
            <a:extLst>
              <a:ext uri="{FF2B5EF4-FFF2-40B4-BE49-F238E27FC236}">
                <a16:creationId xmlns:a16="http://schemas.microsoft.com/office/drawing/2014/main" id="{EAB4E59C-BFA5-4693-A51B-2C247DDA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557713"/>
            <a:ext cx="4608513" cy="1658937"/>
          </a:xfrm>
          <a:prstGeom prst="roundRect">
            <a:avLst>
              <a:gd name="adj" fmla="val 16667"/>
            </a:avLst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9459D0-D31B-4571-AD9D-E98C06FBE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9460" name="7 CuadroTexto">
            <a:extLst>
              <a:ext uri="{FF2B5EF4-FFF2-40B4-BE49-F238E27FC236}">
                <a16:creationId xmlns:a16="http://schemas.microsoft.com/office/drawing/2014/main" id="{FA4EDA4D-A276-43B9-B64F-86FBF38DE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176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19461" name="7 CuadroTexto">
            <a:extLst>
              <a:ext uri="{FF2B5EF4-FFF2-40B4-BE49-F238E27FC236}">
                <a16:creationId xmlns:a16="http://schemas.microsoft.com/office/drawing/2014/main" id="{176A7919-3C06-469D-B651-DDE91DC1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19462" name="Imagen 48" descr="informatica-resumen-creative-commons1.jpg">
            <a:extLst>
              <a:ext uri="{FF2B5EF4-FFF2-40B4-BE49-F238E27FC236}">
                <a16:creationId xmlns:a16="http://schemas.microsoft.com/office/drawing/2014/main" id="{E1D6BF2E-4989-41A0-BC1B-DE240E84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7 CuadroTexto">
            <a:extLst>
              <a:ext uri="{FF2B5EF4-FFF2-40B4-BE49-F238E27FC236}">
                <a16:creationId xmlns:a16="http://schemas.microsoft.com/office/drawing/2014/main" id="{D7DF2EAA-39DF-4BB8-86F6-45A6BDE4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47189E9E-93E4-4CC9-A095-E37B53314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4200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19465" name="7 CuadroTexto">
            <a:extLst>
              <a:ext uri="{FF2B5EF4-FFF2-40B4-BE49-F238E27FC236}">
                <a16:creationId xmlns:a16="http://schemas.microsoft.com/office/drawing/2014/main" id="{EDA379C7-C828-422D-B5B3-54D42CA4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6725"/>
            <a:ext cx="367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chemeClr val="bg1"/>
                </a:solidFill>
                <a:latin typeface="Trade Gothic LT Std" charset="0"/>
              </a:rPr>
              <a:t>2.4. Las tres sustancias</a:t>
            </a:r>
          </a:p>
        </p:txBody>
      </p:sp>
      <p:pic>
        <p:nvPicPr>
          <p:cNvPr id="19466" name="Imagen 40">
            <a:extLst>
              <a:ext uri="{FF2B5EF4-FFF2-40B4-BE49-F238E27FC236}">
                <a16:creationId xmlns:a16="http://schemas.microsoft.com/office/drawing/2014/main" id="{4C69530D-2F8E-4F67-B6F6-5EC6BD5AA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6 Conector recto">
            <a:extLst>
              <a:ext uri="{FF2B5EF4-FFF2-40B4-BE49-F238E27FC236}">
                <a16:creationId xmlns:a16="http://schemas.microsoft.com/office/drawing/2014/main" id="{65FB510A-2D3C-4312-B080-2A557C7C1FFA}"/>
              </a:ext>
            </a:extLst>
          </p:cNvPr>
          <p:cNvCxnSpPr/>
          <p:nvPr/>
        </p:nvCxnSpPr>
        <p:spPr>
          <a:xfrm flipV="1">
            <a:off x="0" y="1268413"/>
            <a:ext cx="9144000" cy="22225"/>
          </a:xfrm>
          <a:prstGeom prst="line">
            <a:avLst/>
          </a:prstGeom>
          <a:ln w="34925">
            <a:solidFill>
              <a:srgbClr val="60164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446C8F31-6C82-4F7E-AC17-BAABCB0C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2513"/>
            <a:ext cx="3455988" cy="36036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9469" name="7 CuadroTexto">
            <a:extLst>
              <a:ext uri="{FF2B5EF4-FFF2-40B4-BE49-F238E27FC236}">
                <a16:creationId xmlns:a16="http://schemas.microsoft.com/office/drawing/2014/main" id="{BF064076-230A-43F0-B4D8-ABE22A021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04900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rgbClr val="5F1942"/>
                </a:solidFill>
                <a:latin typeface="Trade Gothic LT Std" charset="0"/>
              </a:rPr>
              <a:t>1. </a:t>
            </a:r>
            <a:r>
              <a:rPr lang="es-ES" altLang="es-ES_tradnl" sz="1400" b="1">
                <a:latin typeface="Trade Gothic LT Std" charset="0"/>
              </a:rPr>
              <a:t>El yo pensante</a:t>
            </a:r>
          </a:p>
        </p:txBody>
      </p:sp>
      <p:sp>
        <p:nvSpPr>
          <p:cNvPr id="19470" name="Rectángulo 5">
            <a:extLst>
              <a:ext uri="{FF2B5EF4-FFF2-40B4-BE49-F238E27FC236}">
                <a16:creationId xmlns:a16="http://schemas.microsoft.com/office/drawing/2014/main" id="{81D7D297-84A6-4696-8E6D-30B03C33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7338"/>
            <a:ext cx="800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400">
                <a:latin typeface="Trade Gothic LT Std" charset="0"/>
              </a:rPr>
              <a:t>Es la sustancia que piensa, la </a:t>
            </a:r>
            <a:r>
              <a:rPr lang="es-ES" altLang="es-ES_tradnl" sz="1400" b="1" i="1">
                <a:solidFill>
                  <a:srgbClr val="5F1942"/>
                </a:solidFill>
                <a:latin typeface="Trade Gothic LT Std" charset="0"/>
              </a:rPr>
              <a:t>res cogitans </a:t>
            </a:r>
            <a:r>
              <a:rPr lang="es-ES" altLang="es-ES_tradnl" sz="1400">
                <a:latin typeface="Trade Gothic LT Std" charset="0"/>
              </a:rPr>
              <a:t>formada por el conjunto de pensamientos, ideas </a:t>
            </a:r>
            <a:br>
              <a:rPr lang="es-ES" altLang="es-ES_tradnl" sz="1400">
                <a:latin typeface="Trade Gothic LT Std" charset="0"/>
              </a:rPr>
            </a:br>
            <a:r>
              <a:rPr lang="es-ES" altLang="es-ES_tradnl" sz="1400">
                <a:latin typeface="Trade Gothic LT Std" charset="0"/>
              </a:rPr>
              <a:t>y representaciones que fluyen en mi yo. Las ideas pueden ser:</a:t>
            </a:r>
          </a:p>
        </p:txBody>
      </p:sp>
      <p:cxnSp>
        <p:nvCxnSpPr>
          <p:cNvPr id="29" name="6 Conector recto">
            <a:extLst>
              <a:ext uri="{FF2B5EF4-FFF2-40B4-BE49-F238E27FC236}">
                <a16:creationId xmlns:a16="http://schemas.microsoft.com/office/drawing/2014/main" id="{F842009A-3CDF-4B51-B656-C4B2F27590FC}"/>
              </a:ext>
            </a:extLst>
          </p:cNvPr>
          <p:cNvCxnSpPr/>
          <p:nvPr/>
        </p:nvCxnSpPr>
        <p:spPr>
          <a:xfrm flipV="1">
            <a:off x="0" y="4221163"/>
            <a:ext cx="9144000" cy="22225"/>
          </a:xfrm>
          <a:prstGeom prst="line">
            <a:avLst/>
          </a:prstGeom>
          <a:ln w="34925">
            <a:solidFill>
              <a:srgbClr val="60164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80161DF-8FEC-4ACF-A037-E7853817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5263"/>
            <a:ext cx="3455988" cy="36036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9473" name="7 CuadroTexto">
            <a:extLst>
              <a:ext uri="{FF2B5EF4-FFF2-40B4-BE49-F238E27FC236}">
                <a16:creationId xmlns:a16="http://schemas.microsoft.com/office/drawing/2014/main" id="{FB580DC4-790F-4517-88F1-F567CEA3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57650"/>
            <a:ext cx="3313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rgbClr val="5F1942"/>
                </a:solidFill>
                <a:latin typeface="Trade Gothic LT Std" charset="0"/>
              </a:rPr>
              <a:t>2. </a:t>
            </a:r>
            <a:r>
              <a:rPr lang="es-ES" altLang="es-ES_tradnl" sz="1400" b="1">
                <a:latin typeface="Trade Gothic LT Std" charset="0"/>
              </a:rPr>
              <a:t>Dios, sustancia perfecta e infinita</a:t>
            </a:r>
          </a:p>
        </p:txBody>
      </p:sp>
      <p:sp>
        <p:nvSpPr>
          <p:cNvPr id="19474" name="7 CuadroTexto">
            <a:extLst>
              <a:ext uri="{FF2B5EF4-FFF2-40B4-BE49-F238E27FC236}">
                <a16:creationId xmlns:a16="http://schemas.microsoft.com/office/drawing/2014/main" id="{C91140BF-608A-4A28-9067-591A26B4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4649788"/>
            <a:ext cx="4549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Como el yo pensante no es perfecto, la duda metódica se ha establecido para corregir sus errores; pero </a:t>
            </a:r>
            <a:b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</a:b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el yo pensante sí posee la </a:t>
            </a:r>
            <a:r>
              <a:rPr lang="es-ES" altLang="es-ES_tradnl" sz="1400" b="1">
                <a:latin typeface="Trade Gothic LT Std Light"/>
                <a:ea typeface="Trade Gothic LT Std Light"/>
                <a:cs typeface="Trade Gothic LT Std Light"/>
              </a:rPr>
              <a:t>idea de perfección. </a:t>
            </a:r>
          </a:p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La idea de perfección innata en nosotros es la idea de un ser perfecto: es la </a:t>
            </a:r>
            <a:r>
              <a:rPr lang="es-ES" altLang="es-ES_tradnl" sz="1400" b="1">
                <a:latin typeface="Trade Gothic LT Std Light"/>
                <a:ea typeface="Trade Gothic LT Std Light"/>
                <a:cs typeface="Trade Gothic LT Std Light"/>
              </a:rPr>
              <a:t>idea de Dios. </a:t>
            </a:r>
          </a:p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Dios es la realidad que permite superar la subjetividad, es la</a:t>
            </a:r>
            <a:r>
              <a:rPr lang="es-ES" altLang="es-ES_tradnl" sz="1400" b="1">
                <a:latin typeface="Trade Gothic LT Std Light"/>
                <a:ea typeface="Trade Gothic LT Std Light"/>
                <a:cs typeface="Trade Gothic LT Std Light"/>
              </a:rPr>
              <a:t> garantía del conocimiento.</a:t>
            </a:r>
          </a:p>
        </p:txBody>
      </p:sp>
      <p:grpSp>
        <p:nvGrpSpPr>
          <p:cNvPr id="19475" name="41 Grupo">
            <a:extLst>
              <a:ext uri="{FF2B5EF4-FFF2-40B4-BE49-F238E27FC236}">
                <a16:creationId xmlns:a16="http://schemas.microsoft.com/office/drawing/2014/main" id="{80E8A247-1099-459C-95E0-CD3DE17A3AB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2259013"/>
            <a:ext cx="2309813" cy="431800"/>
            <a:chOff x="611560" y="5157191"/>
            <a:chExt cx="1282939" cy="606299"/>
          </a:xfrm>
        </p:grpSpPr>
        <p:sp>
          <p:nvSpPr>
            <p:cNvPr id="36" name="38 Redondear rectángulo de esquina diagonal">
              <a:extLst>
                <a:ext uri="{FF2B5EF4-FFF2-40B4-BE49-F238E27FC236}">
                  <a16:creationId xmlns:a16="http://schemas.microsoft.com/office/drawing/2014/main" id="{E2ED8009-155F-4AC7-ADD4-A2EFFA52C3FB}"/>
                </a:ext>
              </a:extLst>
            </p:cNvPr>
            <p:cNvSpPr/>
            <p:nvPr/>
          </p:nvSpPr>
          <p:spPr>
            <a:xfrm>
              <a:off x="611560" y="5157191"/>
              <a:ext cx="1272358" cy="606299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5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" altLang="es-ES">
                <a:solidFill>
                  <a:srgbClr val="FFFFFF"/>
                </a:solidFill>
              </a:endParaRPr>
            </a:p>
          </p:txBody>
        </p:sp>
        <p:sp>
          <p:nvSpPr>
            <p:cNvPr id="19497" name="19 CuadroTexto">
              <a:extLst>
                <a:ext uri="{FF2B5EF4-FFF2-40B4-BE49-F238E27FC236}">
                  <a16:creationId xmlns:a16="http://schemas.microsoft.com/office/drawing/2014/main" id="{2EECBBD9-4410-488F-B4EC-EFB3EC52E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39" y="5258241"/>
              <a:ext cx="1243260" cy="43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latin typeface="Trade Gothic LT Std" charset="0"/>
                </a:rPr>
                <a:t>Adventicias o adquiridas</a:t>
              </a:r>
            </a:p>
          </p:txBody>
        </p:sp>
      </p:grpSp>
      <p:cxnSp>
        <p:nvCxnSpPr>
          <p:cNvPr id="40" name="45 Conector recto">
            <a:extLst>
              <a:ext uri="{FF2B5EF4-FFF2-40B4-BE49-F238E27FC236}">
                <a16:creationId xmlns:a16="http://schemas.microsoft.com/office/drawing/2014/main" id="{166BFE91-3DB0-4598-A75C-22326D709B33}"/>
              </a:ext>
            </a:extLst>
          </p:cNvPr>
          <p:cNvCxnSpPr/>
          <p:nvPr/>
        </p:nvCxnSpPr>
        <p:spPr>
          <a:xfrm>
            <a:off x="3052763" y="2474913"/>
            <a:ext cx="757237" cy="0"/>
          </a:xfrm>
          <a:prstGeom prst="line">
            <a:avLst/>
          </a:prstGeom>
          <a:ln w="50800">
            <a:solidFill>
              <a:srgbClr val="5F19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613B305-95CC-40DA-9350-4F9854A47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59013"/>
            <a:ext cx="4862513" cy="379412"/>
          </a:xfrm>
          <a:prstGeom prst="rect">
            <a:avLst/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9478" name="7 CuadroTexto">
            <a:extLst>
              <a:ext uri="{FF2B5EF4-FFF2-40B4-BE49-F238E27FC236}">
                <a16:creationId xmlns:a16="http://schemas.microsoft.com/office/drawing/2014/main" id="{29CEA53D-1582-42A4-BCD6-329EDFAC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2309813"/>
            <a:ext cx="454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Provienen de la experiencia sensible.</a:t>
            </a:r>
          </a:p>
        </p:txBody>
      </p:sp>
      <p:grpSp>
        <p:nvGrpSpPr>
          <p:cNvPr id="19479" name="41 Grupo">
            <a:extLst>
              <a:ext uri="{FF2B5EF4-FFF2-40B4-BE49-F238E27FC236}">
                <a16:creationId xmlns:a16="http://schemas.microsoft.com/office/drawing/2014/main" id="{DBFD3146-472B-4575-A406-2136F2B45AB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2781300"/>
            <a:ext cx="2309813" cy="431800"/>
            <a:chOff x="611560" y="5157191"/>
            <a:chExt cx="1282939" cy="606299"/>
          </a:xfrm>
        </p:grpSpPr>
        <p:sp>
          <p:nvSpPr>
            <p:cNvPr id="47" name="38 Redondear rectángulo de esquina diagonal">
              <a:extLst>
                <a:ext uri="{FF2B5EF4-FFF2-40B4-BE49-F238E27FC236}">
                  <a16:creationId xmlns:a16="http://schemas.microsoft.com/office/drawing/2014/main" id="{DBB5D726-5844-4EF1-99CA-23ED4CA00675}"/>
                </a:ext>
              </a:extLst>
            </p:cNvPr>
            <p:cNvSpPr/>
            <p:nvPr/>
          </p:nvSpPr>
          <p:spPr>
            <a:xfrm>
              <a:off x="611560" y="5157191"/>
              <a:ext cx="1272358" cy="606299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5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" altLang="es-ES">
                <a:solidFill>
                  <a:srgbClr val="FFFFFF"/>
                </a:solidFill>
              </a:endParaRPr>
            </a:p>
          </p:txBody>
        </p:sp>
        <p:sp>
          <p:nvSpPr>
            <p:cNvPr id="19495" name="19 CuadroTexto">
              <a:extLst>
                <a:ext uri="{FF2B5EF4-FFF2-40B4-BE49-F238E27FC236}">
                  <a16:creationId xmlns:a16="http://schemas.microsoft.com/office/drawing/2014/main" id="{3E152619-85C2-41E3-9B9E-FDBF2DF3F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39" y="5258241"/>
              <a:ext cx="1243260" cy="43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latin typeface="Trade Gothic LT Std" charset="0"/>
                </a:rPr>
                <a:t>Facticias o artificiales</a:t>
              </a:r>
            </a:p>
          </p:txBody>
        </p:sp>
      </p:grpSp>
      <p:cxnSp>
        <p:nvCxnSpPr>
          <p:cNvPr id="49" name="45 Conector recto">
            <a:extLst>
              <a:ext uri="{FF2B5EF4-FFF2-40B4-BE49-F238E27FC236}">
                <a16:creationId xmlns:a16="http://schemas.microsoft.com/office/drawing/2014/main" id="{F92EF22A-7ABA-4920-A09D-C02C8536DF73}"/>
              </a:ext>
            </a:extLst>
          </p:cNvPr>
          <p:cNvCxnSpPr/>
          <p:nvPr/>
        </p:nvCxnSpPr>
        <p:spPr>
          <a:xfrm>
            <a:off x="3052763" y="2997200"/>
            <a:ext cx="757237" cy="0"/>
          </a:xfrm>
          <a:prstGeom prst="line">
            <a:avLst/>
          </a:prstGeom>
          <a:ln w="50800">
            <a:solidFill>
              <a:srgbClr val="5F19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D4535F2-7104-49FC-9A00-B2EE64E14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781300"/>
            <a:ext cx="4862513" cy="379413"/>
          </a:xfrm>
          <a:prstGeom prst="rect">
            <a:avLst/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9482" name="7 CuadroTexto">
            <a:extLst>
              <a:ext uri="{FF2B5EF4-FFF2-40B4-BE49-F238E27FC236}">
                <a16:creationId xmlns:a16="http://schemas.microsoft.com/office/drawing/2014/main" id="{4BEC121A-7085-4450-ACE0-ABA55BF3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2832100"/>
            <a:ext cx="454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Las inventamos o fabricamos artificialmente.</a:t>
            </a:r>
          </a:p>
        </p:txBody>
      </p:sp>
      <p:grpSp>
        <p:nvGrpSpPr>
          <p:cNvPr id="19483" name="41 Grupo">
            <a:extLst>
              <a:ext uri="{FF2B5EF4-FFF2-40B4-BE49-F238E27FC236}">
                <a16:creationId xmlns:a16="http://schemas.microsoft.com/office/drawing/2014/main" id="{88B59FB8-1A7E-4BD6-AEAC-9DC03CC87939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3284538"/>
            <a:ext cx="2309813" cy="431800"/>
            <a:chOff x="611560" y="5157191"/>
            <a:chExt cx="1282939" cy="606299"/>
          </a:xfrm>
        </p:grpSpPr>
        <p:sp>
          <p:nvSpPr>
            <p:cNvPr id="53" name="38 Redondear rectángulo de esquina diagonal">
              <a:extLst>
                <a:ext uri="{FF2B5EF4-FFF2-40B4-BE49-F238E27FC236}">
                  <a16:creationId xmlns:a16="http://schemas.microsoft.com/office/drawing/2014/main" id="{ED433754-8704-41DC-815F-23971492478E}"/>
                </a:ext>
              </a:extLst>
            </p:cNvPr>
            <p:cNvSpPr/>
            <p:nvPr/>
          </p:nvSpPr>
          <p:spPr>
            <a:xfrm>
              <a:off x="611560" y="5157191"/>
              <a:ext cx="1272358" cy="606299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5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" altLang="es-ES">
                <a:solidFill>
                  <a:srgbClr val="FFFFFF"/>
                </a:solidFill>
              </a:endParaRPr>
            </a:p>
          </p:txBody>
        </p:sp>
        <p:sp>
          <p:nvSpPr>
            <p:cNvPr id="19493" name="19 CuadroTexto">
              <a:extLst>
                <a:ext uri="{FF2B5EF4-FFF2-40B4-BE49-F238E27FC236}">
                  <a16:creationId xmlns:a16="http://schemas.microsoft.com/office/drawing/2014/main" id="{DCE77EFD-4AE1-4985-B13F-EBF796693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39" y="5258241"/>
              <a:ext cx="1243260" cy="43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latin typeface="Trade Gothic LT Std" charset="0"/>
                </a:rPr>
                <a:t>Innatas o naturales</a:t>
              </a:r>
            </a:p>
          </p:txBody>
        </p:sp>
      </p:grpSp>
      <p:cxnSp>
        <p:nvCxnSpPr>
          <p:cNvPr id="55" name="45 Conector recto">
            <a:extLst>
              <a:ext uri="{FF2B5EF4-FFF2-40B4-BE49-F238E27FC236}">
                <a16:creationId xmlns:a16="http://schemas.microsoft.com/office/drawing/2014/main" id="{84F9BF21-1511-460D-BE38-D08E7B8B0660}"/>
              </a:ext>
            </a:extLst>
          </p:cNvPr>
          <p:cNvCxnSpPr/>
          <p:nvPr/>
        </p:nvCxnSpPr>
        <p:spPr>
          <a:xfrm>
            <a:off x="3052763" y="3500438"/>
            <a:ext cx="757237" cy="0"/>
          </a:xfrm>
          <a:prstGeom prst="line">
            <a:avLst/>
          </a:prstGeom>
          <a:ln w="50800">
            <a:solidFill>
              <a:srgbClr val="5F19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>
            <a:extLst>
              <a:ext uri="{FF2B5EF4-FFF2-40B4-BE49-F238E27FC236}">
                <a16:creationId xmlns:a16="http://schemas.microsoft.com/office/drawing/2014/main" id="{CB596567-EEBD-4F30-9DA4-ACD73A622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84538"/>
            <a:ext cx="4862513" cy="379412"/>
          </a:xfrm>
          <a:prstGeom prst="rect">
            <a:avLst/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19486" name="7 CuadroTexto">
            <a:extLst>
              <a:ext uri="{FF2B5EF4-FFF2-40B4-BE49-F238E27FC236}">
                <a16:creationId xmlns:a16="http://schemas.microsoft.com/office/drawing/2014/main" id="{76DDAD88-C0BE-4B3E-B34B-87ABAE8F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3335338"/>
            <a:ext cx="454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Emergen de la propia facultad de pensar.</a:t>
            </a:r>
          </a:p>
        </p:txBody>
      </p:sp>
      <p:sp>
        <p:nvSpPr>
          <p:cNvPr id="58" name="30 Flecha derecha">
            <a:extLst>
              <a:ext uri="{FF2B5EF4-FFF2-40B4-BE49-F238E27FC236}">
                <a16:creationId xmlns:a16="http://schemas.microsoft.com/office/drawing/2014/main" id="{D94682EF-CD01-496E-8809-8FEAF4FDE528}"/>
              </a:ext>
            </a:extLst>
          </p:cNvPr>
          <p:cNvSpPr/>
          <p:nvPr/>
        </p:nvSpPr>
        <p:spPr>
          <a:xfrm>
            <a:off x="5508625" y="4903788"/>
            <a:ext cx="576263" cy="215900"/>
          </a:xfrm>
          <a:prstGeom prst="rightArrow">
            <a:avLst>
              <a:gd name="adj1" fmla="val 50000"/>
              <a:gd name="adj2" fmla="val 84894"/>
            </a:avLst>
          </a:prstGeom>
          <a:noFill/>
          <a:ln w="19050">
            <a:solidFill>
              <a:srgbClr val="5F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grpSp>
        <p:nvGrpSpPr>
          <p:cNvPr id="19488" name="41 Grupo">
            <a:extLst>
              <a:ext uri="{FF2B5EF4-FFF2-40B4-BE49-F238E27FC236}">
                <a16:creationId xmlns:a16="http://schemas.microsoft.com/office/drawing/2014/main" id="{D97C7418-8A94-4D08-9B19-50BC94A86843}"/>
              </a:ext>
            </a:extLst>
          </p:cNvPr>
          <p:cNvGrpSpPr>
            <a:grpSpLocks/>
          </p:cNvGrpSpPr>
          <p:nvPr/>
        </p:nvGrpSpPr>
        <p:grpSpPr bwMode="auto">
          <a:xfrm>
            <a:off x="6157913" y="4741863"/>
            <a:ext cx="2514600" cy="431800"/>
            <a:chOff x="611560" y="5157191"/>
            <a:chExt cx="1282939" cy="606299"/>
          </a:xfrm>
        </p:grpSpPr>
        <p:sp>
          <p:nvSpPr>
            <p:cNvPr id="60" name="38 Redondear rectángulo de esquina diagonal">
              <a:extLst>
                <a:ext uri="{FF2B5EF4-FFF2-40B4-BE49-F238E27FC236}">
                  <a16:creationId xmlns:a16="http://schemas.microsoft.com/office/drawing/2014/main" id="{50E8AD69-D8D1-46FE-A8DB-1FD2E063F544}"/>
                </a:ext>
              </a:extLst>
            </p:cNvPr>
            <p:cNvSpPr/>
            <p:nvPr/>
          </p:nvSpPr>
          <p:spPr>
            <a:xfrm>
              <a:off x="611560" y="5157191"/>
              <a:ext cx="1272410" cy="606299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5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" altLang="es-ES">
                <a:solidFill>
                  <a:srgbClr val="FFFFFF"/>
                </a:solidFill>
              </a:endParaRPr>
            </a:p>
          </p:txBody>
        </p:sp>
        <p:sp>
          <p:nvSpPr>
            <p:cNvPr id="19491" name="19 CuadroTexto">
              <a:extLst>
                <a:ext uri="{FF2B5EF4-FFF2-40B4-BE49-F238E27FC236}">
                  <a16:creationId xmlns:a16="http://schemas.microsoft.com/office/drawing/2014/main" id="{F18B5121-5541-4078-AA06-3E9151C09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39" y="5258241"/>
              <a:ext cx="1243260" cy="43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400" b="1">
                  <a:latin typeface="Trade Gothic LT Std" charset="0"/>
                </a:rPr>
                <a:t>Argumento ontológico</a:t>
              </a:r>
            </a:p>
          </p:txBody>
        </p:sp>
      </p:grpSp>
      <p:sp>
        <p:nvSpPr>
          <p:cNvPr id="19489" name="Rectángulo 5">
            <a:extLst>
              <a:ext uri="{FF2B5EF4-FFF2-40B4-BE49-F238E27FC236}">
                <a16:creationId xmlns:a16="http://schemas.microsoft.com/office/drawing/2014/main" id="{69B8ED63-D0CA-45F1-92A3-601BD37D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3" y="5308600"/>
            <a:ext cx="2514600" cy="738188"/>
          </a:xfrm>
          <a:prstGeom prst="rect">
            <a:avLst/>
          </a:prstGeom>
          <a:solidFill>
            <a:srgbClr val="5F1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chemeClr val="bg1"/>
                </a:solidFill>
                <a:latin typeface="Trade Gothic LT Std" charset="0"/>
              </a:rPr>
              <a:t>La esencia de Dios es inseparable de su gran propiedad, la </a:t>
            </a:r>
            <a:r>
              <a:rPr lang="es-ES" altLang="es-ES_tradnl" sz="1400" b="1">
                <a:solidFill>
                  <a:schemeClr val="bg1"/>
                </a:solidFill>
                <a:latin typeface="Trade Gothic LT Std" charset="0"/>
              </a:rPr>
              <a:t>existencia.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46E8D549-FC2E-4C55-800F-84A2E18A7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4533900"/>
            <a:ext cx="7065963" cy="1658938"/>
          </a:xfrm>
          <a:prstGeom prst="roundRect">
            <a:avLst>
              <a:gd name="adj" fmla="val 16667"/>
            </a:avLst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3143E3-59EF-48F7-99B3-54C2D19A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0484" name="7 CuadroTexto">
            <a:extLst>
              <a:ext uri="{FF2B5EF4-FFF2-40B4-BE49-F238E27FC236}">
                <a16:creationId xmlns:a16="http://schemas.microsoft.com/office/drawing/2014/main" id="{AD40BDF1-A1CD-4A8B-B91A-4DF12A0F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176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20485" name="7 CuadroTexto">
            <a:extLst>
              <a:ext uri="{FF2B5EF4-FFF2-40B4-BE49-F238E27FC236}">
                <a16:creationId xmlns:a16="http://schemas.microsoft.com/office/drawing/2014/main" id="{969B860C-133F-4681-8CAA-C5F80B49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20486" name="Imagen 48" descr="informatica-resumen-creative-commons1.jpg">
            <a:extLst>
              <a:ext uri="{FF2B5EF4-FFF2-40B4-BE49-F238E27FC236}">
                <a16:creationId xmlns:a16="http://schemas.microsoft.com/office/drawing/2014/main" id="{8C739330-1D11-4B60-B851-8C0598F9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7 CuadroTexto">
            <a:extLst>
              <a:ext uri="{FF2B5EF4-FFF2-40B4-BE49-F238E27FC236}">
                <a16:creationId xmlns:a16="http://schemas.microsoft.com/office/drawing/2014/main" id="{AD0A858A-C639-4A93-95B0-18D17C7C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20488" name="Imagen 40">
            <a:extLst>
              <a:ext uri="{FF2B5EF4-FFF2-40B4-BE49-F238E27FC236}">
                <a16:creationId xmlns:a16="http://schemas.microsoft.com/office/drawing/2014/main" id="{D03A30D2-75C1-489E-8DF3-2854F5F03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E9FAF851-153E-4420-8199-B255D7C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78050"/>
            <a:ext cx="8064500" cy="1322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F194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cxnSp>
        <p:nvCxnSpPr>
          <p:cNvPr id="25" name="6 Conector recto">
            <a:extLst>
              <a:ext uri="{FF2B5EF4-FFF2-40B4-BE49-F238E27FC236}">
                <a16:creationId xmlns:a16="http://schemas.microsoft.com/office/drawing/2014/main" id="{D90B1732-3780-4BCF-8D04-C13FEDD9EA48}"/>
              </a:ext>
            </a:extLst>
          </p:cNvPr>
          <p:cNvCxnSpPr/>
          <p:nvPr/>
        </p:nvCxnSpPr>
        <p:spPr>
          <a:xfrm flipV="1">
            <a:off x="-31750" y="620713"/>
            <a:ext cx="9144000" cy="22225"/>
          </a:xfrm>
          <a:prstGeom prst="line">
            <a:avLst/>
          </a:prstGeom>
          <a:ln w="34925">
            <a:solidFill>
              <a:srgbClr val="60164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A02EF28-8EB7-4F25-AD64-C7986C35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3455988" cy="36036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20492" name="7 CuadroTexto">
            <a:extLst>
              <a:ext uri="{FF2B5EF4-FFF2-40B4-BE49-F238E27FC236}">
                <a16:creationId xmlns:a16="http://schemas.microsoft.com/office/drawing/2014/main" id="{62C17C83-18AB-4BC6-B584-E9CAA94F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7200"/>
            <a:ext cx="3313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rgbClr val="5F1942"/>
                </a:solidFill>
                <a:latin typeface="Trade Gothic LT Std" charset="0"/>
              </a:rPr>
              <a:t>3. </a:t>
            </a:r>
            <a:r>
              <a:rPr lang="es-ES" altLang="es-ES_tradnl" sz="1400" b="1">
                <a:latin typeface="Trade Gothic LT Std" charset="0"/>
              </a:rPr>
              <a:t>El mundo, sustancia extensa</a:t>
            </a:r>
          </a:p>
        </p:txBody>
      </p:sp>
      <p:sp>
        <p:nvSpPr>
          <p:cNvPr id="20493" name="7 CuadroTexto">
            <a:extLst>
              <a:ext uri="{FF2B5EF4-FFF2-40B4-BE49-F238E27FC236}">
                <a16:creationId xmlns:a16="http://schemas.microsoft.com/office/drawing/2014/main" id="{399623BA-DE7E-40C1-B2DA-4C349E496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270125"/>
            <a:ext cx="78216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La materia  o </a:t>
            </a:r>
            <a:r>
              <a:rPr lang="es-ES" altLang="es-ES_tradnl" sz="1400" b="1" i="1">
                <a:solidFill>
                  <a:srgbClr val="5F1942"/>
                </a:solidFill>
                <a:latin typeface="Trade Gothic LT Std Light"/>
                <a:ea typeface="Trade Gothic LT Std Light"/>
                <a:cs typeface="Trade Gothic LT Std Light"/>
              </a:rPr>
              <a:t>res extensa  </a:t>
            </a: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está formada por cualquier realidad material, incluido mi propio cuerpo.</a:t>
            </a:r>
          </a:p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Dios es garantía de conocimiento pero esto no significa que todo lo que puedan captar nuestros sentidos sea verdadero.</a:t>
            </a:r>
          </a:p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Lo que sí podemos afirmar es que, cuando logramos explicar el funcionamiento del mundo físico a través de las matemáticas, tenemos la garantía de que nuestra concepción se ajusta a los hechos.</a:t>
            </a:r>
          </a:p>
        </p:txBody>
      </p:sp>
      <p:sp>
        <p:nvSpPr>
          <p:cNvPr id="29" name="Redondear rectángulo de esquina sencilla 39">
            <a:extLst>
              <a:ext uri="{FF2B5EF4-FFF2-40B4-BE49-F238E27FC236}">
                <a16:creationId xmlns:a16="http://schemas.microsoft.com/office/drawing/2014/main" id="{483B63ED-0960-4201-A8A7-A6440F47ED5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9750" y="908050"/>
            <a:ext cx="8064500" cy="595313"/>
          </a:xfrm>
          <a:custGeom>
            <a:avLst/>
            <a:gdLst>
              <a:gd name="T0" fmla="*/ 4032251 w 4608513"/>
              <a:gd name="T1" fmla="*/ 0 h 360362"/>
              <a:gd name="T2" fmla="*/ 0 w 4608513"/>
              <a:gd name="T3" fmla="*/ 297657 h 360362"/>
              <a:gd name="T4" fmla="*/ 4032251 w 4608513"/>
              <a:gd name="T5" fmla="*/ 595313 h 360362"/>
              <a:gd name="T6" fmla="*/ 8064500 w 4608513"/>
              <a:gd name="T7" fmla="*/ 297657 h 360362"/>
              <a:gd name="T8" fmla="*/ 0 60000 65536"/>
              <a:gd name="T9" fmla="*/ 0 60000 65536"/>
              <a:gd name="T10" fmla="*/ 0 60000 65536"/>
              <a:gd name="T11" fmla="*/ 0 60000 65536"/>
              <a:gd name="T12" fmla="*/ 0 w 4608513"/>
              <a:gd name="T13" fmla="*/ 0 h 360362"/>
              <a:gd name="T14" fmla="*/ 4590922 w 460851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8513" h="360362">
                <a:moveTo>
                  <a:pt x="0" y="0"/>
                </a:moveTo>
                <a:lnTo>
                  <a:pt x="4548451" y="0"/>
                </a:lnTo>
                <a:lnTo>
                  <a:pt x="4548450" y="0"/>
                </a:lnTo>
                <a:cubicBezTo>
                  <a:pt x="4581622" y="0"/>
                  <a:pt x="4608513" y="26890"/>
                  <a:pt x="4608513" y="60062"/>
                </a:cubicBezTo>
                <a:lnTo>
                  <a:pt x="4608513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5F19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0495" name="7 CuadroTexto">
            <a:extLst>
              <a:ext uri="{FF2B5EF4-FFF2-40B4-BE49-F238E27FC236}">
                <a16:creationId xmlns:a16="http://schemas.microsoft.com/office/drawing/2014/main" id="{9BE1E1DC-2975-4574-9696-2E2E7CC1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996950"/>
            <a:ext cx="745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Además del yo pensante, existe otro tipo de sustancia finita y creada, la de los cuerpos. </a:t>
            </a:r>
            <a:b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</a:b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Todos ellos presentan un atributo fundamental: la </a:t>
            </a:r>
            <a:r>
              <a:rPr lang="es-ES" altLang="es-ES_tradnl" sz="1400" b="1">
                <a:latin typeface="Trade Gothic LT Std Light"/>
                <a:ea typeface="Trade Gothic LT Std Light"/>
                <a:cs typeface="Trade Gothic LT Std Light"/>
              </a:rPr>
              <a:t>extensión.</a:t>
            </a:r>
          </a:p>
        </p:txBody>
      </p:sp>
      <p:sp>
        <p:nvSpPr>
          <p:cNvPr id="31" name="30 Flecha derecha">
            <a:extLst>
              <a:ext uri="{FF2B5EF4-FFF2-40B4-BE49-F238E27FC236}">
                <a16:creationId xmlns:a16="http://schemas.microsoft.com/office/drawing/2014/main" id="{08447D63-2347-4C2C-AF90-AF89B67FA839}"/>
              </a:ext>
            </a:extLst>
          </p:cNvPr>
          <p:cNvSpPr/>
          <p:nvPr/>
        </p:nvSpPr>
        <p:spPr>
          <a:xfrm rot="5400000">
            <a:off x="3991769" y="1764506"/>
            <a:ext cx="438150" cy="211138"/>
          </a:xfrm>
          <a:prstGeom prst="rightArrow">
            <a:avLst>
              <a:gd name="adj1" fmla="val 50000"/>
              <a:gd name="adj2" fmla="val 84894"/>
            </a:avLst>
          </a:prstGeom>
          <a:noFill/>
          <a:ln w="19050">
            <a:solidFill>
              <a:srgbClr val="5F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BF8C1D25-1FC9-4DCB-B8F1-8CA7252C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16363"/>
            <a:ext cx="8056563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0498" name="7 CuadroTexto">
            <a:extLst>
              <a:ext uri="{FF2B5EF4-FFF2-40B4-BE49-F238E27FC236}">
                <a16:creationId xmlns:a16="http://schemas.microsoft.com/office/drawing/2014/main" id="{5EE09E7B-C1C6-4AB9-ACEE-16A38FA7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52888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FFFFFF"/>
                </a:solidFill>
                <a:latin typeface="Trade Gothic LT Std" charset="0"/>
              </a:rPr>
              <a:t>2.5. Libertad y mecanicismo</a:t>
            </a:r>
          </a:p>
        </p:txBody>
      </p:sp>
      <p:sp>
        <p:nvSpPr>
          <p:cNvPr id="20499" name="7 CuadroTexto">
            <a:extLst>
              <a:ext uri="{FF2B5EF4-FFF2-40B4-BE49-F238E27FC236}">
                <a16:creationId xmlns:a16="http://schemas.microsoft.com/office/drawing/2014/main" id="{82E7F7CF-A175-4129-98F7-C7173B8AF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5394325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 b="1">
                <a:solidFill>
                  <a:srgbClr val="5F1942"/>
                </a:solidFill>
                <a:latin typeface="Trade Gothic LT Std Light"/>
                <a:ea typeface="Trade Gothic LT Std Light"/>
                <a:cs typeface="Trade Gothic LT Std Light"/>
              </a:rPr>
              <a:t>Mecanicismo: </a:t>
            </a: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el alma es libre y el cuerpo se encuentra determinado por leyes mecánicas.</a:t>
            </a:r>
            <a:endParaRPr lang="es-ES" altLang="es-ES_tradnl" sz="1400" b="1">
              <a:latin typeface="Trade Gothic LT Std Light"/>
              <a:ea typeface="Trade Gothic LT Std Light"/>
              <a:cs typeface="Trade Gothic LT Std Light"/>
            </a:endParaRPr>
          </a:p>
        </p:txBody>
      </p:sp>
      <p:sp>
        <p:nvSpPr>
          <p:cNvPr id="20500" name="AutoShape 9">
            <a:extLst>
              <a:ext uri="{FF2B5EF4-FFF2-40B4-BE49-F238E27FC236}">
                <a16:creationId xmlns:a16="http://schemas.microsoft.com/office/drawing/2014/main" id="{6344A7AB-33A0-466E-9BD0-F2804EFA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4703763"/>
            <a:ext cx="2135187" cy="454025"/>
          </a:xfrm>
          <a:custGeom>
            <a:avLst/>
            <a:gdLst>
              <a:gd name="T0" fmla="*/ 132013 w 7056437"/>
              <a:gd name="T1" fmla="*/ 37285 h 771525"/>
              <a:gd name="T2" fmla="*/ 66006 w 7056437"/>
              <a:gd name="T3" fmla="*/ 74570 h 771525"/>
              <a:gd name="T4" fmla="*/ 0 w 7056437"/>
              <a:gd name="T5" fmla="*/ 37285 h 771525"/>
              <a:gd name="T6" fmla="*/ 66006 w 7056437"/>
              <a:gd name="T7" fmla="*/ 0 h 771525"/>
              <a:gd name="T8" fmla="*/ 0 60000 65536"/>
              <a:gd name="T9" fmla="*/ 0 60000 65536"/>
              <a:gd name="T10" fmla="*/ 0 60000 65536"/>
              <a:gd name="T11" fmla="*/ 0 60000 65536"/>
              <a:gd name="T12" fmla="*/ 0 w 7056437"/>
              <a:gd name="T13" fmla="*/ 0 h 771525"/>
              <a:gd name="T14" fmla="*/ 7056437 w 7056437"/>
              <a:gd name="T15" fmla="*/ 771525 h 771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437" h="771525">
                <a:moveTo>
                  <a:pt x="0" y="0"/>
                </a:moveTo>
                <a:lnTo>
                  <a:pt x="7056437" y="0"/>
                </a:lnTo>
                <a:lnTo>
                  <a:pt x="7056437" y="771525"/>
                </a:lnTo>
                <a:lnTo>
                  <a:pt x="0" y="771525"/>
                </a:lnTo>
                <a:lnTo>
                  <a:pt x="0" y="0"/>
                </a:lnTo>
                <a:close/>
              </a:path>
            </a:pathLst>
          </a:custGeom>
          <a:solidFill>
            <a:srgbClr val="5F1942">
              <a:alpha val="47842"/>
            </a:srgbClr>
          </a:solidFill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>
                <a:solidFill>
                  <a:srgbClr val="FFFFFF"/>
                </a:solidFill>
                <a:latin typeface="Trade Gothic LT Std" charset="0"/>
              </a:rPr>
              <a:t>Dualismo antropológico</a:t>
            </a:r>
            <a:endParaRPr lang="es-ES_tradnl" altLang="es-ES_tradnl" sz="1400">
              <a:solidFill>
                <a:srgbClr val="FFFFFF"/>
              </a:solidFill>
              <a:latin typeface="Trade Gothic LT Std" charset="0"/>
            </a:endParaRPr>
          </a:p>
        </p:txBody>
      </p:sp>
      <p:pic>
        <p:nvPicPr>
          <p:cNvPr id="20501" name="Imagen 1">
            <a:extLst>
              <a:ext uri="{FF2B5EF4-FFF2-40B4-BE49-F238E27FC236}">
                <a16:creationId xmlns:a16="http://schemas.microsoft.com/office/drawing/2014/main" id="{DD21A598-B675-467A-8C3E-1FC1E4EA1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789363"/>
            <a:ext cx="201453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421D4E7F-87BC-4CE2-8002-205684EF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35150"/>
            <a:ext cx="4208463" cy="1230313"/>
          </a:xfrm>
          <a:prstGeom prst="roundRect">
            <a:avLst>
              <a:gd name="adj" fmla="val 16667"/>
            </a:avLst>
          </a:prstGeom>
          <a:solidFill>
            <a:srgbClr val="5F1942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AB735A-3DB1-4CA5-AD46-E50C9A224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1508" name="7 CuadroTexto">
            <a:extLst>
              <a:ext uri="{FF2B5EF4-FFF2-40B4-BE49-F238E27FC236}">
                <a16:creationId xmlns:a16="http://schemas.microsoft.com/office/drawing/2014/main" id="{D029F12C-298D-423E-B8A6-0A4534DD8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176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21509" name="7 CuadroTexto">
            <a:extLst>
              <a:ext uri="{FF2B5EF4-FFF2-40B4-BE49-F238E27FC236}">
                <a16:creationId xmlns:a16="http://schemas.microsoft.com/office/drawing/2014/main" id="{564FBDBC-0A4F-47FF-B43E-AF2A01B5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21510" name="Imagen 48" descr="informatica-resumen-creative-commons1.jpg">
            <a:extLst>
              <a:ext uri="{FF2B5EF4-FFF2-40B4-BE49-F238E27FC236}">
                <a16:creationId xmlns:a16="http://schemas.microsoft.com/office/drawing/2014/main" id="{898F2649-8A26-4ED3-AE23-344F9E49D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7 CuadroTexto">
            <a:extLst>
              <a:ext uri="{FF2B5EF4-FFF2-40B4-BE49-F238E27FC236}">
                <a16:creationId xmlns:a16="http://schemas.microsoft.com/office/drawing/2014/main" id="{09D3E896-2AC8-473B-9822-82FFFCE5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sp>
        <p:nvSpPr>
          <p:cNvPr id="21512" name="7 CuadroTexto">
            <a:extLst>
              <a:ext uri="{FF2B5EF4-FFF2-40B4-BE49-F238E27FC236}">
                <a16:creationId xmlns:a16="http://schemas.microsoft.com/office/drawing/2014/main" id="{979AF71F-9C4E-4142-A471-DEB1B165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6954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altLang="es-ES_tradnl" sz="3000" b="1">
                <a:solidFill>
                  <a:srgbClr val="370F28"/>
                </a:solidFill>
                <a:latin typeface="Trade Gothic LT Std" charset="0"/>
              </a:rPr>
              <a:t>3. Otros pensadores racionalistas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1FD40693-C2A0-4313-AB88-3762ACDD5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14425"/>
            <a:ext cx="4208463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1514" name="7 CuadroTexto">
            <a:extLst>
              <a:ext uri="{FF2B5EF4-FFF2-40B4-BE49-F238E27FC236}">
                <a16:creationId xmlns:a16="http://schemas.microsoft.com/office/drawing/2014/main" id="{D6D44FE6-66A3-4383-8456-713F3897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50950"/>
            <a:ext cx="3040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FFFFFF"/>
                </a:solidFill>
                <a:latin typeface="Trade Gothic LT Std" charset="0"/>
              </a:rPr>
              <a:t>3.1. Pascal</a:t>
            </a:r>
          </a:p>
        </p:txBody>
      </p:sp>
      <p:pic>
        <p:nvPicPr>
          <p:cNvPr id="21515" name="Imagen 40">
            <a:extLst>
              <a:ext uri="{FF2B5EF4-FFF2-40B4-BE49-F238E27FC236}">
                <a16:creationId xmlns:a16="http://schemas.microsoft.com/office/drawing/2014/main" id="{650E3384-DEF5-4029-9893-5D8455CCA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34 CuadroTexto">
            <a:extLst>
              <a:ext uri="{FF2B5EF4-FFF2-40B4-BE49-F238E27FC236}">
                <a16:creationId xmlns:a16="http://schemas.microsoft.com/office/drawing/2014/main" id="{65DE37ED-DC3E-45CF-8FB8-565AD82C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906588"/>
            <a:ext cx="40671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>
                <a:latin typeface="Trade Gothic LT Std" charset="0"/>
              </a:rPr>
              <a:t>Valoró el espíritu geométrico cartesiano como </a:t>
            </a:r>
            <a:br>
              <a:rPr lang="es-ES" altLang="es-ES_tradnl" sz="1400">
                <a:latin typeface="Trade Gothic LT Std" charset="0"/>
              </a:rPr>
            </a:br>
            <a:r>
              <a:rPr lang="es-ES" altLang="es-ES_tradnl" sz="1400">
                <a:latin typeface="Trade Gothic LT Std" charset="0"/>
              </a:rPr>
              <a:t>la expresión más potente de la racionalidad humana, pero sostuvo que este espíritu es insuficiente para acceder al más profundo conocimiento del ser.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A5826A-BA1F-4624-8CF7-633D9A3EF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332" y="1880842"/>
            <a:ext cx="2168161" cy="2555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30 Flecha derecha">
            <a:extLst>
              <a:ext uri="{FF2B5EF4-FFF2-40B4-BE49-F238E27FC236}">
                <a16:creationId xmlns:a16="http://schemas.microsoft.com/office/drawing/2014/main" id="{BC3E30BF-2B42-4477-A5C8-1760BF793E6E}"/>
              </a:ext>
            </a:extLst>
          </p:cNvPr>
          <p:cNvSpPr/>
          <p:nvPr/>
        </p:nvSpPr>
        <p:spPr>
          <a:xfrm rot="5400000">
            <a:off x="3563145" y="3688556"/>
            <a:ext cx="436562" cy="212725"/>
          </a:xfrm>
          <a:prstGeom prst="rightArrow">
            <a:avLst>
              <a:gd name="adj1" fmla="val 50000"/>
              <a:gd name="adj2" fmla="val 84894"/>
            </a:avLst>
          </a:prstGeom>
          <a:noFill/>
          <a:ln w="19050">
            <a:solidFill>
              <a:srgbClr val="5F1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>
              <a:solidFill>
                <a:srgbClr val="FFFFFF"/>
              </a:solidFill>
            </a:endParaRP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5F462D58-D008-4613-91BC-52F4989A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35438"/>
            <a:ext cx="4608513" cy="14954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F194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21520" name="7 CuadroTexto">
            <a:extLst>
              <a:ext uri="{FF2B5EF4-FFF2-40B4-BE49-F238E27FC236}">
                <a16:creationId xmlns:a16="http://schemas.microsoft.com/office/drawing/2014/main" id="{4D93FBE0-C0A2-4FD9-BEBA-E0F29963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4225925"/>
            <a:ext cx="45497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El corazón nos lleva a intuir conocimientos que la razón no puede concebir. </a:t>
            </a:r>
          </a:p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Este espíritu permite intuir la situación paradójica del ser humano: un ser infinitamente grande e infinitamente pequeño.</a:t>
            </a:r>
          </a:p>
          <a:p>
            <a:pPr>
              <a:spcBef>
                <a:spcPct val="0"/>
              </a:spcBef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Es el corazón el que siente a Dios y no la razón.</a:t>
            </a: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35DE692E-9016-4A2B-A885-3791E70F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163888"/>
            <a:ext cx="1800225" cy="342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F194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21522" name="Rectángulo 2">
            <a:extLst>
              <a:ext uri="{FF2B5EF4-FFF2-40B4-BE49-F238E27FC236}">
                <a16:creationId xmlns:a16="http://schemas.microsoft.com/office/drawing/2014/main" id="{D998D394-83E7-4A49-8538-A5C8080F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6275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rgbClr val="000000"/>
                </a:solidFill>
                <a:latin typeface="Trade Gothic LT Std" charset="0"/>
              </a:rPr>
              <a:t>Espíritu geométrico</a:t>
            </a:r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A90CC042-04D6-4DAF-AA92-25DE189E4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3163888"/>
            <a:ext cx="1800225" cy="342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F194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21524" name="Rectángulo 39">
            <a:extLst>
              <a:ext uri="{FF2B5EF4-FFF2-40B4-BE49-F238E27FC236}">
                <a16:creationId xmlns:a16="http://schemas.microsoft.com/office/drawing/2014/main" id="{DA7CC5D7-DB8F-47D6-AF0C-F56A10D62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3216275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rgbClr val="000000"/>
                </a:solidFill>
                <a:latin typeface="Trade Gothic LT Std" charset="0"/>
              </a:rPr>
              <a:t>Espíritu de finura</a:t>
            </a:r>
          </a:p>
        </p:txBody>
      </p:sp>
      <p:sp>
        <p:nvSpPr>
          <p:cNvPr id="21525" name="Rectángulo 3">
            <a:extLst>
              <a:ext uri="{FF2B5EF4-FFF2-40B4-BE49-F238E27FC236}">
                <a16:creationId xmlns:a16="http://schemas.microsoft.com/office/drawing/2014/main" id="{960E333E-F52B-46B1-A648-BDDA2693F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3182938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400" i="1">
                <a:solidFill>
                  <a:srgbClr val="000000"/>
                </a:solidFill>
                <a:latin typeface="Trade Gothic LT Std" charset="0"/>
              </a:rPr>
              <a:t>vs. </a:t>
            </a:r>
            <a:endParaRPr lang="es-ES_tradnl" altLang="es-ES_tradnl" sz="240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1E115F1-99D9-4FA2-8913-D53C92E5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2531" name="7 CuadroTexto">
            <a:extLst>
              <a:ext uri="{FF2B5EF4-FFF2-40B4-BE49-F238E27FC236}">
                <a16:creationId xmlns:a16="http://schemas.microsoft.com/office/drawing/2014/main" id="{65C70406-89C2-400E-BAE4-8D5F067D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176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22532" name="7 CuadroTexto">
            <a:extLst>
              <a:ext uri="{FF2B5EF4-FFF2-40B4-BE49-F238E27FC236}">
                <a16:creationId xmlns:a16="http://schemas.microsoft.com/office/drawing/2014/main" id="{3B86E675-7C7A-42F7-A972-35BA3C57C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22533" name="Imagen 48" descr="informatica-resumen-creative-commons1.jpg">
            <a:extLst>
              <a:ext uri="{FF2B5EF4-FFF2-40B4-BE49-F238E27FC236}">
                <a16:creationId xmlns:a16="http://schemas.microsoft.com/office/drawing/2014/main" id="{B8DFB1A7-64A5-4FE1-AB86-7279C3A6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7 CuadroTexto">
            <a:extLst>
              <a:ext uri="{FF2B5EF4-FFF2-40B4-BE49-F238E27FC236}">
                <a16:creationId xmlns:a16="http://schemas.microsoft.com/office/drawing/2014/main" id="{B6F434A8-2464-440D-AF01-F148E003B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22535" name="Imagen 40">
            <a:extLst>
              <a:ext uri="{FF2B5EF4-FFF2-40B4-BE49-F238E27FC236}">
                <a16:creationId xmlns:a16="http://schemas.microsoft.com/office/drawing/2014/main" id="{CD10A876-FC9F-471F-8D53-D09B27CB7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E26254D7-0A51-4799-9327-56FE0B04D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4200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2537" name="7 CuadroTexto">
            <a:extLst>
              <a:ext uri="{FF2B5EF4-FFF2-40B4-BE49-F238E27FC236}">
                <a16:creationId xmlns:a16="http://schemas.microsoft.com/office/drawing/2014/main" id="{F7C5F867-0902-4185-A7B4-3D996AC3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6725"/>
            <a:ext cx="367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chemeClr val="bg1"/>
                </a:solidFill>
                <a:latin typeface="Trade Gothic LT Std" charset="0"/>
              </a:rPr>
              <a:t>3.2. Spinoza</a:t>
            </a:r>
          </a:p>
        </p:txBody>
      </p:sp>
      <p:sp>
        <p:nvSpPr>
          <p:cNvPr id="22538" name="AutoShape 9">
            <a:extLst>
              <a:ext uri="{FF2B5EF4-FFF2-40B4-BE49-F238E27FC236}">
                <a16:creationId xmlns:a16="http://schemas.microsoft.com/office/drawing/2014/main" id="{60F9F132-42B9-4932-80A5-FF9938D7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5657850"/>
            <a:ext cx="8202613" cy="533400"/>
          </a:xfrm>
          <a:custGeom>
            <a:avLst/>
            <a:gdLst>
              <a:gd name="T0" fmla="*/ 28737563 w 7056437"/>
              <a:gd name="T1" fmla="*/ 71077 h 771525"/>
              <a:gd name="T2" fmla="*/ 14368785 w 7056437"/>
              <a:gd name="T3" fmla="*/ 142154 h 771525"/>
              <a:gd name="T4" fmla="*/ 0 w 7056437"/>
              <a:gd name="T5" fmla="*/ 71077 h 771525"/>
              <a:gd name="T6" fmla="*/ 14368785 w 7056437"/>
              <a:gd name="T7" fmla="*/ 0 h 771525"/>
              <a:gd name="T8" fmla="*/ 0 60000 65536"/>
              <a:gd name="T9" fmla="*/ 0 60000 65536"/>
              <a:gd name="T10" fmla="*/ 0 60000 65536"/>
              <a:gd name="T11" fmla="*/ 0 60000 65536"/>
              <a:gd name="T12" fmla="*/ 0 w 7056437"/>
              <a:gd name="T13" fmla="*/ 0 h 771525"/>
              <a:gd name="T14" fmla="*/ 7056437 w 7056437"/>
              <a:gd name="T15" fmla="*/ 771525 h 771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437" h="771525">
                <a:moveTo>
                  <a:pt x="0" y="0"/>
                </a:moveTo>
                <a:lnTo>
                  <a:pt x="7056437" y="0"/>
                </a:lnTo>
                <a:lnTo>
                  <a:pt x="7056437" y="771525"/>
                </a:lnTo>
                <a:lnTo>
                  <a:pt x="0" y="771525"/>
                </a:lnTo>
                <a:lnTo>
                  <a:pt x="0" y="0"/>
                </a:lnTo>
                <a:close/>
              </a:path>
            </a:pathLst>
          </a:custGeom>
          <a:solidFill>
            <a:srgbClr val="5F1942">
              <a:alpha val="47842"/>
            </a:srgbClr>
          </a:solidFill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_tradnl" sz="1400">
                <a:solidFill>
                  <a:srgbClr val="FFFFFF"/>
                </a:solidFill>
                <a:latin typeface="Trade Gothic LT Std" charset="0"/>
              </a:rPr>
              <a:t>El ser humano es </a:t>
            </a:r>
            <a:r>
              <a:rPr lang="es-ES_tradnl" altLang="es-ES_tradnl" sz="1400" b="1">
                <a:solidFill>
                  <a:srgbClr val="FFFFFF"/>
                </a:solidFill>
                <a:latin typeface="Trade Gothic LT Std" charset="0"/>
              </a:rPr>
              <a:t>libre</a:t>
            </a:r>
            <a:r>
              <a:rPr lang="es-ES_tradnl" altLang="es-ES_tradnl" sz="1400">
                <a:solidFill>
                  <a:srgbClr val="FFFFFF"/>
                </a:solidFill>
                <a:latin typeface="Trade Gothic LT Std" charset="0"/>
              </a:rPr>
              <a:t> cuando comprende la naturaleza de las cosas y las acepta. </a:t>
            </a:r>
          </a:p>
        </p:txBody>
      </p:sp>
      <p:grpSp>
        <p:nvGrpSpPr>
          <p:cNvPr id="22539" name="Agrupar 6">
            <a:extLst>
              <a:ext uri="{FF2B5EF4-FFF2-40B4-BE49-F238E27FC236}">
                <a16:creationId xmlns:a16="http://schemas.microsoft.com/office/drawing/2014/main" id="{48159BC4-3044-446A-9BBC-3000034A4093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28700"/>
            <a:ext cx="8239125" cy="1000125"/>
            <a:chOff x="433268" y="1312990"/>
            <a:chExt cx="8239863" cy="1000125"/>
          </a:xfrm>
        </p:grpSpPr>
        <p:grpSp>
          <p:nvGrpSpPr>
            <p:cNvPr id="22554" name="Agrupar 3">
              <a:extLst>
                <a:ext uri="{FF2B5EF4-FFF2-40B4-BE49-F238E27FC236}">
                  <a16:creationId xmlns:a16="http://schemas.microsoft.com/office/drawing/2014/main" id="{B767D549-7707-406C-8AFE-E23F4495F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68" y="1312990"/>
              <a:ext cx="8239863" cy="1000125"/>
              <a:chOff x="538831" y="5093399"/>
              <a:chExt cx="8101905" cy="1000477"/>
            </a:xfrm>
          </p:grpSpPr>
          <p:sp>
            <p:nvSpPr>
              <p:cNvPr id="53" name="Rectangle 12">
                <a:extLst>
                  <a:ext uri="{FF2B5EF4-FFF2-40B4-BE49-F238E27FC236}">
                    <a16:creationId xmlns:a16="http://schemas.microsoft.com/office/drawing/2014/main" id="{9599ACBA-D2D2-4962-BC4A-A08F5FA6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104" y="5411011"/>
                <a:ext cx="359044" cy="360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4" name="AutoShape 23">
                <a:extLst>
                  <a:ext uri="{FF2B5EF4-FFF2-40B4-BE49-F238E27FC236}">
                    <a16:creationId xmlns:a16="http://schemas.microsoft.com/office/drawing/2014/main" id="{9367B1F5-5B89-4ED2-BBBB-0430DCC49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702461" y="5093399"/>
                <a:ext cx="5938275" cy="1000477"/>
              </a:xfrm>
              <a:custGeom>
                <a:avLst/>
                <a:gdLst>
                  <a:gd name="T0" fmla="*/ 2969138 w 5399088"/>
                  <a:gd name="T1" fmla="*/ 0 h 900112"/>
                  <a:gd name="T2" fmla="*/ 0 w 5399088"/>
                  <a:gd name="T3" fmla="*/ 500238 h 900112"/>
                  <a:gd name="T4" fmla="*/ 2969138 w 5399088"/>
                  <a:gd name="T5" fmla="*/ 1000477 h 900112"/>
                  <a:gd name="T6" fmla="*/ 5938275 w 5399088"/>
                  <a:gd name="T7" fmla="*/ 500238 h 900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9088"/>
                  <a:gd name="T13" fmla="*/ 0 h 900112"/>
                  <a:gd name="T14" fmla="*/ 5355148 w 5399088"/>
                  <a:gd name="T15" fmla="*/ 900112 h 900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9088" h="900112">
                    <a:moveTo>
                      <a:pt x="0" y="0"/>
                    </a:moveTo>
                    <a:lnTo>
                      <a:pt x="5249066" y="0"/>
                    </a:lnTo>
                    <a:lnTo>
                      <a:pt x="5249066" y="-1"/>
                    </a:lnTo>
                    <a:cubicBezTo>
                      <a:pt x="5331920" y="-1"/>
                      <a:pt x="5399088" y="67167"/>
                      <a:pt x="5399088" y="150022"/>
                    </a:cubicBezTo>
                    <a:lnTo>
                      <a:pt x="5399088" y="900112"/>
                    </a:lnTo>
                    <a:lnTo>
                      <a:pt x="0" y="900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24">
                <a:extLst>
                  <a:ext uri="{FF2B5EF4-FFF2-40B4-BE49-F238E27FC236}">
                    <a16:creationId xmlns:a16="http://schemas.microsoft.com/office/drawing/2014/main" id="{0E0409AE-F68A-4286-9D55-70EE85117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640" y="5160097"/>
                <a:ext cx="1871711" cy="75432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22565" name="Text Box 27">
                <a:extLst>
                  <a:ext uri="{FF2B5EF4-FFF2-40B4-BE49-F238E27FC236}">
                    <a16:creationId xmlns:a16="http://schemas.microsoft.com/office/drawing/2014/main" id="{2D449E22-2456-497F-AEE2-A1548F5324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831" y="5233938"/>
                <a:ext cx="2016125" cy="648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s-ES_tradnl" altLang="es-ES_tradnl" sz="1800">
                    <a:solidFill>
                      <a:srgbClr val="5F1942"/>
                    </a:solidFill>
                    <a:latin typeface="Trade Gothic LT Std" charset="0"/>
                  </a:rPr>
                  <a:t>Espíritu racionalista</a:t>
                </a:r>
              </a:p>
            </p:txBody>
          </p:sp>
          <p:sp>
            <p:nvSpPr>
              <p:cNvPr id="22566" name="Text Box 28">
                <a:extLst>
                  <a:ext uri="{FF2B5EF4-FFF2-40B4-BE49-F238E27FC236}">
                    <a16:creationId xmlns:a16="http://schemas.microsoft.com/office/drawing/2014/main" id="{1DE56E1E-72BD-4C01-85FB-DD4856E0D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7368" y="5137588"/>
                <a:ext cx="5833368" cy="494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179388" indent="-179388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La deducción matemática es la forma más elevada de racionalidad.</a:t>
                </a:r>
              </a:p>
              <a:p>
                <a:pPr>
                  <a:spcBef>
                    <a:spcPct val="0"/>
                  </a:spcBef>
                </a:pP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Aplicó a su teoría ética los principios del método de la geometría:</a:t>
                </a:r>
              </a:p>
            </p:txBody>
          </p:sp>
        </p:grpSp>
        <p:sp>
          <p:nvSpPr>
            <p:cNvPr id="22555" name="Rectángulo 5">
              <a:extLst>
                <a:ext uri="{FF2B5EF4-FFF2-40B4-BE49-F238E27FC236}">
                  <a16:creationId xmlns:a16="http://schemas.microsoft.com/office/drawing/2014/main" id="{0D90FCCE-830E-4BB8-887A-EFA984FA4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251" y="1921102"/>
              <a:ext cx="1083951" cy="292388"/>
            </a:xfrm>
            <a:prstGeom prst="rect">
              <a:avLst/>
            </a:prstGeom>
            <a:noFill/>
            <a:ln w="9525">
              <a:solidFill>
                <a:srgbClr val="5F19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300">
                  <a:solidFill>
                    <a:srgbClr val="000000"/>
                  </a:solidFill>
                  <a:latin typeface="Trade Gothic LT Std" charset="0"/>
                </a:rPr>
                <a:t>Definiciones</a:t>
              </a:r>
              <a:endParaRPr lang="es-ES_tradnl" altLang="es-ES_tradnl" sz="1300"/>
            </a:p>
          </p:txBody>
        </p:sp>
        <p:sp>
          <p:nvSpPr>
            <p:cNvPr id="73" name="30 Flecha derecha">
              <a:extLst>
                <a:ext uri="{FF2B5EF4-FFF2-40B4-BE49-F238E27FC236}">
                  <a16:creationId xmlns:a16="http://schemas.microsoft.com/office/drawing/2014/main" id="{84A91741-FBA0-4ABD-A9B8-F63A50B55451}"/>
                </a:ext>
              </a:extLst>
            </p:cNvPr>
            <p:cNvSpPr/>
            <p:nvPr/>
          </p:nvSpPr>
          <p:spPr>
            <a:xfrm>
              <a:off x="3992762" y="1968628"/>
              <a:ext cx="436601" cy="212725"/>
            </a:xfrm>
            <a:prstGeom prst="rightArrow">
              <a:avLst>
                <a:gd name="adj1" fmla="val 50000"/>
                <a:gd name="adj2" fmla="val 84894"/>
              </a:avLst>
            </a:prstGeom>
            <a:noFill/>
            <a:ln w="19050">
              <a:solidFill>
                <a:srgbClr val="5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22557" name="Rectángulo 73">
              <a:extLst>
                <a:ext uri="{FF2B5EF4-FFF2-40B4-BE49-F238E27FC236}">
                  <a16:creationId xmlns:a16="http://schemas.microsoft.com/office/drawing/2014/main" id="{F17E8064-E7B8-43B8-9795-33F5DD69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626" y="1921102"/>
              <a:ext cx="787395" cy="292388"/>
            </a:xfrm>
            <a:prstGeom prst="rect">
              <a:avLst/>
            </a:prstGeom>
            <a:noFill/>
            <a:ln w="9525">
              <a:solidFill>
                <a:srgbClr val="5F19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300">
                  <a:solidFill>
                    <a:srgbClr val="000000"/>
                  </a:solidFill>
                  <a:latin typeface="Trade Gothic LT Std" charset="0"/>
                </a:rPr>
                <a:t>Axiomas</a:t>
              </a:r>
              <a:endParaRPr lang="es-ES_tradnl" altLang="es-ES_tradnl" sz="1300"/>
            </a:p>
          </p:txBody>
        </p:sp>
        <p:sp>
          <p:nvSpPr>
            <p:cNvPr id="75" name="30 Flecha derecha">
              <a:extLst>
                <a:ext uri="{FF2B5EF4-FFF2-40B4-BE49-F238E27FC236}">
                  <a16:creationId xmlns:a16="http://schemas.microsoft.com/office/drawing/2014/main" id="{0D74CA76-E043-4E75-890F-4D78C76F3E7F}"/>
                </a:ext>
              </a:extLst>
            </p:cNvPr>
            <p:cNvSpPr/>
            <p:nvPr/>
          </p:nvSpPr>
          <p:spPr>
            <a:xfrm>
              <a:off x="5435928" y="1968628"/>
              <a:ext cx="438189" cy="212725"/>
            </a:xfrm>
            <a:prstGeom prst="rightArrow">
              <a:avLst>
                <a:gd name="adj1" fmla="val 50000"/>
                <a:gd name="adj2" fmla="val 84894"/>
              </a:avLst>
            </a:prstGeom>
            <a:noFill/>
            <a:ln w="19050">
              <a:solidFill>
                <a:srgbClr val="5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22559" name="Rectángulo 75">
              <a:extLst>
                <a:ext uri="{FF2B5EF4-FFF2-40B4-BE49-F238E27FC236}">
                  <a16:creationId xmlns:a16="http://schemas.microsoft.com/office/drawing/2014/main" id="{987E1B64-BD2B-40E2-9324-2EE7C9966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598" y="1921102"/>
              <a:ext cx="880369" cy="292388"/>
            </a:xfrm>
            <a:prstGeom prst="rect">
              <a:avLst/>
            </a:prstGeom>
            <a:noFill/>
            <a:ln w="9525">
              <a:solidFill>
                <a:srgbClr val="5F19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300">
                  <a:solidFill>
                    <a:srgbClr val="000000"/>
                  </a:solidFill>
                  <a:latin typeface="Trade Gothic LT Std" charset="0"/>
                </a:rPr>
                <a:t>Teoremas</a:t>
              </a:r>
              <a:endParaRPr lang="es-ES_tradnl" altLang="es-ES_tradnl" sz="1300"/>
            </a:p>
          </p:txBody>
        </p:sp>
        <p:sp>
          <p:nvSpPr>
            <p:cNvPr id="77" name="30 Flecha derecha">
              <a:extLst>
                <a:ext uri="{FF2B5EF4-FFF2-40B4-BE49-F238E27FC236}">
                  <a16:creationId xmlns:a16="http://schemas.microsoft.com/office/drawing/2014/main" id="{56E9817D-87CF-4583-A295-8CB1DE0B94D0}"/>
                </a:ext>
              </a:extLst>
            </p:cNvPr>
            <p:cNvSpPr/>
            <p:nvPr/>
          </p:nvSpPr>
          <p:spPr>
            <a:xfrm>
              <a:off x="7012457" y="1968628"/>
              <a:ext cx="436601" cy="212725"/>
            </a:xfrm>
            <a:prstGeom prst="rightArrow">
              <a:avLst>
                <a:gd name="adj1" fmla="val 50000"/>
                <a:gd name="adj2" fmla="val 84894"/>
              </a:avLst>
            </a:prstGeom>
            <a:noFill/>
            <a:ln w="19050">
              <a:solidFill>
                <a:srgbClr val="5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22561" name="Rectángulo 77">
              <a:extLst>
                <a:ext uri="{FF2B5EF4-FFF2-40B4-BE49-F238E27FC236}">
                  <a16:creationId xmlns:a16="http://schemas.microsoft.com/office/drawing/2014/main" id="{402BA3D4-8878-450D-BE71-38F130DF9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658" y="1921102"/>
              <a:ext cx="899605" cy="292388"/>
            </a:xfrm>
            <a:prstGeom prst="rect">
              <a:avLst/>
            </a:prstGeom>
            <a:noFill/>
            <a:ln w="9525">
              <a:solidFill>
                <a:srgbClr val="5F19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300">
                  <a:solidFill>
                    <a:srgbClr val="000000"/>
                  </a:solidFill>
                  <a:latin typeface="Trade Gothic LT Std" charset="0"/>
                </a:rPr>
                <a:t>Corolarios</a:t>
              </a:r>
              <a:endParaRPr lang="es-ES_tradnl" altLang="es-ES_tradnl" sz="1300"/>
            </a:p>
          </p:txBody>
        </p:sp>
      </p:grpSp>
      <p:grpSp>
        <p:nvGrpSpPr>
          <p:cNvPr id="22540" name="Agrupar 8">
            <a:extLst>
              <a:ext uri="{FF2B5EF4-FFF2-40B4-BE49-F238E27FC236}">
                <a16:creationId xmlns:a16="http://schemas.microsoft.com/office/drawing/2014/main" id="{924B92CA-69C7-4DBB-A6DD-738A338CA8B7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2255838"/>
            <a:ext cx="8239125" cy="1843087"/>
            <a:chOff x="433268" y="2460821"/>
            <a:chExt cx="8239861" cy="1842812"/>
          </a:xfrm>
        </p:grpSpPr>
        <p:grpSp>
          <p:nvGrpSpPr>
            <p:cNvPr id="22547" name="Agrupar 3">
              <a:extLst>
                <a:ext uri="{FF2B5EF4-FFF2-40B4-BE49-F238E27FC236}">
                  <a16:creationId xmlns:a16="http://schemas.microsoft.com/office/drawing/2014/main" id="{9EB06014-F3E2-4183-855D-8C321BF91A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68" y="2644902"/>
              <a:ext cx="8239861" cy="1473077"/>
              <a:chOff x="538831" y="5093397"/>
              <a:chExt cx="8101903" cy="1473594"/>
            </a:xfrm>
          </p:grpSpPr>
          <p:sp>
            <p:nvSpPr>
              <p:cNvPr id="80" name="Rectangle 12">
                <a:extLst>
                  <a:ext uri="{FF2B5EF4-FFF2-40B4-BE49-F238E27FC236}">
                    <a16:creationId xmlns:a16="http://schemas.microsoft.com/office/drawing/2014/main" id="{3124DC39-6109-4497-A579-972B7CB64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103" y="5649176"/>
                <a:ext cx="359044" cy="360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1" name="AutoShape 23">
                <a:extLst>
                  <a:ext uri="{FF2B5EF4-FFF2-40B4-BE49-F238E27FC236}">
                    <a16:creationId xmlns:a16="http://schemas.microsoft.com/office/drawing/2014/main" id="{64388FA5-1324-4F25-A00F-AD4C5C926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702461" y="5093439"/>
                <a:ext cx="5938273" cy="1473497"/>
              </a:xfrm>
              <a:custGeom>
                <a:avLst/>
                <a:gdLst>
                  <a:gd name="T0" fmla="*/ 2969136 w 5399088"/>
                  <a:gd name="T1" fmla="*/ 0 h 900112"/>
                  <a:gd name="T2" fmla="*/ 0 w 5399088"/>
                  <a:gd name="T3" fmla="*/ 736749 h 900112"/>
                  <a:gd name="T4" fmla="*/ 2969136 w 5399088"/>
                  <a:gd name="T5" fmla="*/ 1473497 h 900112"/>
                  <a:gd name="T6" fmla="*/ 5938273 w 5399088"/>
                  <a:gd name="T7" fmla="*/ 736749 h 900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9088"/>
                  <a:gd name="T13" fmla="*/ 0 h 900112"/>
                  <a:gd name="T14" fmla="*/ 5355148 w 5399088"/>
                  <a:gd name="T15" fmla="*/ 900112 h 900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9088" h="900112">
                    <a:moveTo>
                      <a:pt x="0" y="0"/>
                    </a:moveTo>
                    <a:lnTo>
                      <a:pt x="5249066" y="0"/>
                    </a:lnTo>
                    <a:lnTo>
                      <a:pt x="5249066" y="-1"/>
                    </a:lnTo>
                    <a:cubicBezTo>
                      <a:pt x="5331920" y="-1"/>
                      <a:pt x="5399088" y="67167"/>
                      <a:pt x="5399088" y="150022"/>
                    </a:cubicBezTo>
                    <a:lnTo>
                      <a:pt x="5399088" y="900112"/>
                    </a:lnTo>
                    <a:lnTo>
                      <a:pt x="0" y="900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utoShape 24">
                <a:extLst>
                  <a:ext uri="{FF2B5EF4-FFF2-40B4-BE49-F238E27FC236}">
                    <a16:creationId xmlns:a16="http://schemas.microsoft.com/office/drawing/2014/main" id="{BFF5505B-8359-4F9F-AD1F-713842995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640" y="5415766"/>
                <a:ext cx="1871711" cy="7542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22552" name="Text Box 27">
                <a:extLst>
                  <a:ext uri="{FF2B5EF4-FFF2-40B4-BE49-F238E27FC236}">
                    <a16:creationId xmlns:a16="http://schemas.microsoft.com/office/drawing/2014/main" id="{98601026-8C20-49E4-81DC-215AF2F18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831" y="5472467"/>
                <a:ext cx="2016125" cy="648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s-ES_tradnl" altLang="es-ES_tradnl" sz="1800">
                    <a:solidFill>
                      <a:srgbClr val="5F1942"/>
                    </a:solidFill>
                    <a:latin typeface="Trade Gothic LT Std" charset="0"/>
                  </a:rPr>
                  <a:t>Monismo sustancial</a:t>
                </a:r>
              </a:p>
            </p:txBody>
          </p:sp>
          <p:sp>
            <p:nvSpPr>
              <p:cNvPr id="22553" name="Text Box 28">
                <a:extLst>
                  <a:ext uri="{FF2B5EF4-FFF2-40B4-BE49-F238E27FC236}">
                    <a16:creationId xmlns:a16="http://schemas.microsoft.com/office/drawing/2014/main" id="{60B918BC-719A-4C0B-A19A-FA4F9BBBF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7368" y="5137588"/>
                <a:ext cx="4404391" cy="1295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179388" indent="-179388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Solo existe una sustancia (no tres, como planteaba Descartes): </a:t>
                </a:r>
                <a:r>
                  <a:rPr lang="es-ES_tradnl" altLang="es-ES_tradnl" sz="1300" b="1">
                    <a:solidFill>
                      <a:srgbClr val="000000"/>
                    </a:solidFill>
                    <a:latin typeface="Trade Gothic LT Std" charset="0"/>
                  </a:rPr>
                  <a:t>Dios.</a:t>
                </a:r>
              </a:p>
              <a:p>
                <a:pPr>
                  <a:spcBef>
                    <a:spcPct val="0"/>
                  </a:spcBef>
                </a:pP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Identific</a:t>
                </a:r>
                <a:r>
                  <a:rPr lang="es-ES" altLang="es-ES_tradnl" sz="1300">
                    <a:solidFill>
                      <a:srgbClr val="000000"/>
                    </a:solidFill>
                    <a:latin typeface="Trade Gothic LT Std" charset="0"/>
                  </a:rPr>
                  <a:t>ó</a:t>
                </a: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 a Dios con la </a:t>
                </a:r>
                <a:r>
                  <a:rPr lang="es-ES_tradnl" altLang="es-ES_tradnl" sz="1300" b="1">
                    <a:solidFill>
                      <a:srgbClr val="000000"/>
                    </a:solidFill>
                    <a:latin typeface="Trade Gothic LT Std" charset="0"/>
                  </a:rPr>
                  <a:t>naturaleza,</a:t>
                </a: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 que es </a:t>
                </a:r>
                <a:r>
                  <a:rPr lang="es-ES_tradnl" altLang="es-ES_tradnl" sz="1300" b="1">
                    <a:solidFill>
                      <a:srgbClr val="000000"/>
                    </a:solidFill>
                    <a:latin typeface="Trade Gothic LT Std" charset="0"/>
                  </a:rPr>
                  <a:t>infinita.</a:t>
                </a:r>
              </a:p>
              <a:p>
                <a:pPr>
                  <a:spcBef>
                    <a:spcPct val="0"/>
                  </a:spcBef>
                </a:pP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La </a:t>
                </a:r>
                <a:r>
                  <a:rPr lang="es-ES_tradnl" altLang="es-ES_tradnl" sz="1300" b="1" i="1">
                    <a:solidFill>
                      <a:srgbClr val="5F1942"/>
                    </a:solidFill>
                    <a:latin typeface="Trade Gothic LT Std" charset="0"/>
                  </a:rPr>
                  <a:t>natura naturans </a:t>
                </a: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es la naturaleza creadora, Dios </a:t>
                </a:r>
                <a:b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</a:b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como sustancia infinita y causa de todo.</a:t>
                </a:r>
              </a:p>
              <a:p>
                <a:pPr>
                  <a:spcBef>
                    <a:spcPct val="0"/>
                  </a:spcBef>
                </a:pP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La </a:t>
                </a:r>
                <a:r>
                  <a:rPr lang="es-ES_tradnl" altLang="es-ES_tradnl" sz="1300" b="1" i="1">
                    <a:solidFill>
                      <a:srgbClr val="5F1942"/>
                    </a:solidFill>
                    <a:latin typeface="Trade Gothic LT Std" charset="0"/>
                  </a:rPr>
                  <a:t>natura naturata </a:t>
                </a:r>
                <a:r>
                  <a:rPr lang="es-ES_tradnl" altLang="es-ES_tradnl" sz="1300">
                    <a:solidFill>
                      <a:srgbClr val="000000"/>
                    </a:solidFill>
                    <a:latin typeface="Trade Gothic LT Std" charset="0"/>
                  </a:rPr>
                  <a:t>es la naturaleza creada.</a:t>
                </a:r>
              </a:p>
            </p:txBody>
          </p:sp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1102D17-DE50-4F38-8C1C-A39A7855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436" y="2460821"/>
              <a:ext cx="1384424" cy="1842812"/>
            </a:xfrm>
            <a:prstGeom prst="rect">
              <a:avLst/>
            </a:prstGeom>
            <a:noFill/>
            <a:ln>
              <a:noFill/>
            </a:ln>
            <a:effectLst>
              <a:outerShdw blurRad="76200" dist="152400" dir="2520012" sx="99001" sy="99001" algn="ctr" rotWithShape="0">
                <a:srgbClr val="A6A6A6">
                  <a:alpha val="5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1" name="Agrupar 3">
            <a:extLst>
              <a:ext uri="{FF2B5EF4-FFF2-40B4-BE49-F238E27FC236}">
                <a16:creationId xmlns:a16="http://schemas.microsoft.com/office/drawing/2014/main" id="{31A7EF79-A4E7-4B5D-9731-E3A6C350BC1A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4325938"/>
            <a:ext cx="8312150" cy="1138237"/>
            <a:chOff x="538831" y="5093398"/>
            <a:chExt cx="8172730" cy="1140061"/>
          </a:xfrm>
        </p:grpSpPr>
        <p:sp>
          <p:nvSpPr>
            <p:cNvPr id="86" name="Rectangle 12">
              <a:extLst>
                <a:ext uri="{FF2B5EF4-FFF2-40B4-BE49-F238E27FC236}">
                  <a16:creationId xmlns:a16="http://schemas.microsoft.com/office/drawing/2014/main" id="{98E4D821-0A73-4BB3-9425-F9F6CD94F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878" y="5463878"/>
              <a:ext cx="359001" cy="3609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7" name="AutoShape 23">
              <a:extLst>
                <a:ext uri="{FF2B5EF4-FFF2-40B4-BE49-F238E27FC236}">
                  <a16:creationId xmlns:a16="http://schemas.microsoft.com/office/drawing/2014/main" id="{138CE684-6185-48D9-AE90-43CCED6E87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702201" y="5093398"/>
              <a:ext cx="5939121" cy="1140061"/>
            </a:xfrm>
            <a:custGeom>
              <a:avLst/>
              <a:gdLst>
                <a:gd name="T0" fmla="*/ 2969561 w 5399088"/>
                <a:gd name="T1" fmla="*/ 0 h 900112"/>
                <a:gd name="T2" fmla="*/ 0 w 5399088"/>
                <a:gd name="T3" fmla="*/ 570031 h 900112"/>
                <a:gd name="T4" fmla="*/ 2969561 w 5399088"/>
                <a:gd name="T5" fmla="*/ 1140061 h 900112"/>
                <a:gd name="T6" fmla="*/ 5939121 w 5399088"/>
                <a:gd name="T7" fmla="*/ 570031 h 900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99088"/>
                <a:gd name="T13" fmla="*/ 0 h 900112"/>
                <a:gd name="T14" fmla="*/ 5355148 w 5399088"/>
                <a:gd name="T15" fmla="*/ 900112 h 900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99088" h="900112">
                  <a:moveTo>
                    <a:pt x="0" y="0"/>
                  </a:moveTo>
                  <a:lnTo>
                    <a:pt x="5249066" y="0"/>
                  </a:lnTo>
                  <a:lnTo>
                    <a:pt x="5249066" y="-1"/>
                  </a:lnTo>
                  <a:cubicBezTo>
                    <a:pt x="5331920" y="-1"/>
                    <a:pt x="5399088" y="67167"/>
                    <a:pt x="5399088" y="150022"/>
                  </a:cubicBezTo>
                  <a:lnTo>
                    <a:pt x="5399088" y="900112"/>
                  </a:lnTo>
                  <a:lnTo>
                    <a:pt x="0" y="90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24">
              <a:extLst>
                <a:ext uri="{FF2B5EF4-FFF2-40B4-BE49-F238E27FC236}">
                  <a16:creationId xmlns:a16="http://schemas.microsoft.com/office/drawing/2014/main" id="{A2CB0121-69C8-488A-B2CA-B83042045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31" y="5212651"/>
              <a:ext cx="1871486" cy="7552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2545" name="Text Box 27">
              <a:extLst>
                <a:ext uri="{FF2B5EF4-FFF2-40B4-BE49-F238E27FC236}">
                  <a16:creationId xmlns:a16="http://schemas.microsoft.com/office/drawing/2014/main" id="{B0B9F44B-4AB3-406F-B2ED-5DCA9C6CE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31" y="5286670"/>
              <a:ext cx="2016125" cy="64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S_tradnl" sz="1800">
                  <a:solidFill>
                    <a:srgbClr val="5F1942"/>
                  </a:solidFill>
                  <a:latin typeface="Trade Gothic LT Std" charset="0"/>
                </a:rPr>
                <a:t>Ética y </a:t>
              </a:r>
              <a:br>
                <a:rPr lang="es-ES" altLang="es-ES_tradnl" sz="1800">
                  <a:solidFill>
                    <a:srgbClr val="5F1942"/>
                  </a:solidFill>
                  <a:latin typeface="Trade Gothic LT Std" charset="0"/>
                </a:rPr>
              </a:br>
              <a:r>
                <a:rPr lang="es-ES" altLang="es-ES_tradnl" sz="1800">
                  <a:solidFill>
                    <a:srgbClr val="5F1942"/>
                  </a:solidFill>
                  <a:latin typeface="Trade Gothic LT Std" charset="0"/>
                </a:rPr>
                <a:t>felicidad</a:t>
              </a:r>
              <a:endParaRPr lang="es-ES_tradnl" altLang="es-ES_tradnl" sz="1800">
                <a:solidFill>
                  <a:srgbClr val="5F1942"/>
                </a:solidFill>
                <a:latin typeface="Trade Gothic LT Std" charset="0"/>
              </a:endParaRPr>
            </a:p>
          </p:txBody>
        </p:sp>
        <p:sp>
          <p:nvSpPr>
            <p:cNvPr id="22546" name="Text Box 28">
              <a:extLst>
                <a:ext uri="{FF2B5EF4-FFF2-40B4-BE49-F238E27FC236}">
                  <a16:creationId xmlns:a16="http://schemas.microsoft.com/office/drawing/2014/main" id="{4A9D6430-9604-4E96-A376-835592DE2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367" y="5137588"/>
              <a:ext cx="5904194" cy="109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179388" indent="-179388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s-ES_tradnl" altLang="es-ES_tradnl" sz="1300" b="1">
                  <a:solidFill>
                    <a:srgbClr val="5F1942"/>
                  </a:solidFill>
                  <a:latin typeface="Trade Gothic LT Std" charset="0"/>
                </a:rPr>
                <a:t>Ley del </a:t>
              </a:r>
              <a:r>
                <a:rPr lang="es-ES_tradnl" altLang="es-ES_tradnl" sz="1300" b="1" i="1">
                  <a:solidFill>
                    <a:srgbClr val="5F1942"/>
                  </a:solidFill>
                  <a:latin typeface="Trade Gothic LT Std" charset="0"/>
                </a:rPr>
                <a:t>conatus</a:t>
              </a:r>
              <a:r>
                <a:rPr lang="es-ES_tradnl" altLang="es-ES_tradnl" sz="1300" b="1">
                  <a:solidFill>
                    <a:srgbClr val="5F1942"/>
                  </a:solidFill>
                  <a:latin typeface="Trade Gothic LT Std" charset="0"/>
                </a:rPr>
                <a:t>:</a:t>
              </a:r>
              <a:r>
                <a:rPr lang="es-ES_tradnl" altLang="es-ES_tradnl" sz="1300" b="1">
                  <a:solidFill>
                    <a:srgbClr val="000000"/>
                  </a:solidFill>
                  <a:latin typeface="Trade Gothic LT Std" charset="0"/>
                </a:rPr>
                <a:t> </a:t>
              </a:r>
              <a:r>
                <a:rPr lang="es-ES_tradnl" altLang="es-ES_tradnl" sz="1300">
                  <a:solidFill>
                    <a:srgbClr val="000000"/>
                  </a:solidFill>
                  <a:latin typeface="Trade Gothic LT Std" charset="0"/>
                </a:rPr>
                <a:t>el ser humano tiende a perseverar en el ser.</a:t>
              </a:r>
            </a:p>
            <a:p>
              <a:pPr>
                <a:spcBef>
                  <a:spcPct val="0"/>
                </a:spcBef>
              </a:pPr>
              <a:r>
                <a:rPr lang="es-ES_tradnl" altLang="es-ES_tradnl" sz="1300">
                  <a:solidFill>
                    <a:srgbClr val="000000"/>
                  </a:solidFill>
                  <a:latin typeface="Trade Gothic LT Std" charset="0"/>
                </a:rPr>
                <a:t>El hombre se esfuerza no solo por sobrevivir, sino por conseguir la tranquilidad del espíritu mediante el conocimiento.</a:t>
              </a:r>
            </a:p>
            <a:p>
              <a:pPr>
                <a:spcBef>
                  <a:spcPct val="0"/>
                </a:spcBef>
              </a:pPr>
              <a:r>
                <a:rPr lang="es-ES_tradnl" altLang="es-ES_tradnl" sz="1300">
                  <a:solidFill>
                    <a:srgbClr val="000000"/>
                  </a:solidFill>
                  <a:latin typeface="Trade Gothic LT Std" charset="0"/>
                </a:rPr>
                <a:t>La virtud consiste en vivir bajo la guía de la razón.</a:t>
              </a:r>
            </a:p>
            <a:p>
              <a:pPr>
                <a:spcBef>
                  <a:spcPct val="0"/>
                </a:spcBef>
              </a:pPr>
              <a:r>
                <a:rPr lang="es-ES_tradnl" altLang="es-ES_tradnl" sz="1300">
                  <a:solidFill>
                    <a:srgbClr val="000000"/>
                  </a:solidFill>
                  <a:latin typeface="Trade Gothic LT Std" charset="0"/>
                </a:rPr>
                <a:t>Una vida feliz supone disponer de ideas adecuadas en nuestro entendimiento.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A91CA19-4735-45E7-ABBB-7854E1240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3555" name="7 CuadroTexto">
            <a:extLst>
              <a:ext uri="{FF2B5EF4-FFF2-40B4-BE49-F238E27FC236}">
                <a16:creationId xmlns:a16="http://schemas.microsoft.com/office/drawing/2014/main" id="{1DC1A948-F00E-4B92-942E-B18EA69D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24625"/>
            <a:ext cx="4176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rgbClr val="FFFFFF"/>
                </a:solidFill>
                <a:latin typeface="Trade Gothic LT Std Bold 2" charset="0"/>
              </a:rPr>
              <a:t>Historia de la filosofía BACHILLERATO</a:t>
            </a:r>
          </a:p>
        </p:txBody>
      </p:sp>
      <p:sp>
        <p:nvSpPr>
          <p:cNvPr id="23556" name="7 CuadroTexto">
            <a:extLst>
              <a:ext uri="{FF2B5EF4-FFF2-40B4-BE49-F238E27FC236}">
                <a16:creationId xmlns:a16="http://schemas.microsoft.com/office/drawing/2014/main" id="{A05D1C8E-F0B4-47B4-BE07-6D328B1C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6572250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600">
                <a:solidFill>
                  <a:schemeClr val="bg1"/>
                </a:solidFill>
                <a:latin typeface="Univers LT Std 75 Black" charset="0"/>
              </a:rPr>
              <a:t> © grupo edebé</a:t>
            </a:r>
            <a:endParaRPr lang="es-ES" altLang="es-ES_tradnl" sz="600">
              <a:solidFill>
                <a:schemeClr val="bg1"/>
              </a:solidFill>
              <a:latin typeface="Univers LT Std 75 Black" charset="0"/>
            </a:endParaRPr>
          </a:p>
        </p:txBody>
      </p:sp>
      <p:pic>
        <p:nvPicPr>
          <p:cNvPr id="23557" name="Imagen 48" descr="informatica-resumen-creative-commons1.jpg">
            <a:extLst>
              <a:ext uri="{FF2B5EF4-FFF2-40B4-BE49-F238E27FC236}">
                <a16:creationId xmlns:a16="http://schemas.microsoft.com/office/drawing/2014/main" id="{159F7FF0-B0DA-4A67-9BFD-C8D3D2DF6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542088"/>
            <a:ext cx="642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7 CuadroTexto">
            <a:extLst>
              <a:ext uri="{FF2B5EF4-FFF2-40B4-BE49-F238E27FC236}">
                <a16:creationId xmlns:a16="http://schemas.microsoft.com/office/drawing/2014/main" id="{A5789846-F8AB-42A5-83E2-2C4F690A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523038"/>
            <a:ext cx="1079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1400" b="1">
                <a:solidFill>
                  <a:schemeClr val="bg1"/>
                </a:solidFill>
                <a:latin typeface="Univers LT Std 65 Bold" charset="0"/>
              </a:rPr>
              <a:t>edebé</a:t>
            </a:r>
            <a:endParaRPr lang="es-ES" altLang="es-ES_tradnl" sz="1400" b="1">
              <a:solidFill>
                <a:schemeClr val="bg1"/>
              </a:solidFill>
              <a:latin typeface="Univers LT Std 65 Bold" charset="0"/>
            </a:endParaRPr>
          </a:p>
        </p:txBody>
      </p:sp>
      <p:pic>
        <p:nvPicPr>
          <p:cNvPr id="23559" name="Imagen 40">
            <a:extLst>
              <a:ext uri="{FF2B5EF4-FFF2-40B4-BE49-F238E27FC236}">
                <a16:creationId xmlns:a16="http://schemas.microsoft.com/office/drawing/2014/main" id="{2EB3D27F-6509-4E51-B7F6-4DA5456C1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246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947613B9-DD19-4CEC-9D6A-8FBC7205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4200" cy="574675"/>
          </a:xfrm>
          <a:prstGeom prst="roundRect">
            <a:avLst>
              <a:gd name="adj" fmla="val 16667"/>
            </a:avLst>
          </a:pr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s-ES_tradnl" altLang="es-ES_tradnl" sz="1800">
              <a:solidFill>
                <a:srgbClr val="FFFFFF"/>
              </a:solidFill>
            </a:endParaRPr>
          </a:p>
        </p:txBody>
      </p:sp>
      <p:sp>
        <p:nvSpPr>
          <p:cNvPr id="23561" name="7 CuadroTexto">
            <a:extLst>
              <a:ext uri="{FF2B5EF4-FFF2-40B4-BE49-F238E27FC236}">
                <a16:creationId xmlns:a16="http://schemas.microsoft.com/office/drawing/2014/main" id="{C3C0871F-B714-40DB-AD23-A9310CD3E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6725"/>
            <a:ext cx="367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chemeClr val="bg1"/>
                </a:solidFill>
                <a:latin typeface="Trade Gothic LT Std" charset="0"/>
              </a:rPr>
              <a:t>3.3. Leibniz</a:t>
            </a:r>
          </a:p>
        </p:txBody>
      </p:sp>
      <p:sp>
        <p:nvSpPr>
          <p:cNvPr id="40" name="Redondear rectángulo de esquina sencilla 39">
            <a:extLst>
              <a:ext uri="{FF2B5EF4-FFF2-40B4-BE49-F238E27FC236}">
                <a16:creationId xmlns:a16="http://schemas.microsoft.com/office/drawing/2014/main" id="{B365AB3A-C514-441C-ABFC-8E1BCA8151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9750" y="908050"/>
            <a:ext cx="8064500" cy="1087438"/>
          </a:xfrm>
          <a:custGeom>
            <a:avLst/>
            <a:gdLst>
              <a:gd name="T0" fmla="*/ 4032251 w 4608513"/>
              <a:gd name="T1" fmla="*/ 0 h 360362"/>
              <a:gd name="T2" fmla="*/ 0 w 4608513"/>
              <a:gd name="T3" fmla="*/ 543719 h 360362"/>
              <a:gd name="T4" fmla="*/ 4032251 w 4608513"/>
              <a:gd name="T5" fmla="*/ 1087438 h 360362"/>
              <a:gd name="T6" fmla="*/ 8064500 w 4608513"/>
              <a:gd name="T7" fmla="*/ 543719 h 360362"/>
              <a:gd name="T8" fmla="*/ 0 60000 65536"/>
              <a:gd name="T9" fmla="*/ 0 60000 65536"/>
              <a:gd name="T10" fmla="*/ 0 60000 65536"/>
              <a:gd name="T11" fmla="*/ 0 60000 65536"/>
              <a:gd name="T12" fmla="*/ 0 w 4608513"/>
              <a:gd name="T13" fmla="*/ 0 h 360362"/>
              <a:gd name="T14" fmla="*/ 4590922 w 460851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8513" h="360362">
                <a:moveTo>
                  <a:pt x="0" y="0"/>
                </a:moveTo>
                <a:lnTo>
                  <a:pt x="4548451" y="0"/>
                </a:lnTo>
                <a:lnTo>
                  <a:pt x="4548450" y="0"/>
                </a:lnTo>
                <a:cubicBezTo>
                  <a:pt x="4581622" y="0"/>
                  <a:pt x="4608513" y="26890"/>
                  <a:pt x="4608513" y="60062"/>
                </a:cubicBezTo>
                <a:lnTo>
                  <a:pt x="4608513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5F19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3563" name="7 CuadroTexto">
            <a:extLst>
              <a:ext uri="{FF2B5EF4-FFF2-40B4-BE49-F238E27FC236}">
                <a16:creationId xmlns:a16="http://schemas.microsoft.com/office/drawing/2014/main" id="{B779A7F7-1F78-46A0-B937-69BF672F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996950"/>
            <a:ext cx="6565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Aceptó la importancia de los sentidos en el proceso del conocimiento, </a:t>
            </a:r>
            <a:b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</a:b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pero consideró que la mente impone ciertas </a:t>
            </a:r>
            <a:r>
              <a:rPr lang="es-ES" altLang="es-ES_tradnl" sz="1400" b="1">
                <a:latin typeface="Trade Gothic LT Std Light"/>
                <a:ea typeface="Trade Gothic LT Std Light"/>
                <a:cs typeface="Trade Gothic LT Std Light"/>
              </a:rPr>
              <a:t>ideas innatas:</a:t>
            </a: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 la idea de Dios, </a:t>
            </a:r>
            <a:b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</a:b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los principios prácticos de orden moral, los primeros principios lógicos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>
                <a:latin typeface="Trade Gothic LT Std Light"/>
                <a:ea typeface="Trade Gothic LT Std Light"/>
                <a:cs typeface="Trade Gothic LT Std Light"/>
              </a:rPr>
              <a:t>y matemáticos, determinados impulsos y tendencias, etcétera.</a:t>
            </a:r>
          </a:p>
        </p:txBody>
      </p:sp>
      <p:grpSp>
        <p:nvGrpSpPr>
          <p:cNvPr id="23564" name="Agrupar 14">
            <a:extLst>
              <a:ext uri="{FF2B5EF4-FFF2-40B4-BE49-F238E27FC236}">
                <a16:creationId xmlns:a16="http://schemas.microsoft.com/office/drawing/2014/main" id="{61FEEBEB-B4F6-4DA6-96CD-59838450BE48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2243138"/>
            <a:ext cx="8050213" cy="1042987"/>
            <a:chOff x="742518" y="2259248"/>
            <a:chExt cx="8049431" cy="1042903"/>
          </a:xfrm>
        </p:grpSpPr>
        <p:grpSp>
          <p:nvGrpSpPr>
            <p:cNvPr id="23581" name="41 Grupo">
              <a:extLst>
                <a:ext uri="{FF2B5EF4-FFF2-40B4-BE49-F238E27FC236}">
                  <a16:creationId xmlns:a16="http://schemas.microsoft.com/office/drawing/2014/main" id="{BC107798-EB5C-4934-816C-8DCF64197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518" y="2564799"/>
              <a:ext cx="1000834" cy="431800"/>
              <a:chOff x="611561" y="5157192"/>
              <a:chExt cx="607185" cy="606299"/>
            </a:xfrm>
          </p:grpSpPr>
          <p:sp>
            <p:nvSpPr>
              <p:cNvPr id="43" name="38 Redondear rectángulo de esquina diagonal">
                <a:extLst>
                  <a:ext uri="{FF2B5EF4-FFF2-40B4-BE49-F238E27FC236}">
                    <a16:creationId xmlns:a16="http://schemas.microsoft.com/office/drawing/2014/main" id="{85766DB4-6ECA-4050-A18F-BBAB413A1CB2}"/>
                  </a:ext>
                </a:extLst>
              </p:cNvPr>
              <p:cNvSpPr/>
              <p:nvPr/>
            </p:nvSpPr>
            <p:spPr>
              <a:xfrm>
                <a:off x="611561" y="5156102"/>
                <a:ext cx="607659" cy="608478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rgbClr val="5F19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s-ES" alt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6" name="19 CuadroTexto">
                <a:extLst>
                  <a:ext uri="{FF2B5EF4-FFF2-40B4-BE49-F238E27FC236}">
                    <a16:creationId xmlns:a16="http://schemas.microsoft.com/office/drawing/2014/main" id="{AD83B763-8CD8-4190-AA7B-C3526E61BA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239" y="5258241"/>
                <a:ext cx="567506" cy="43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400" b="1">
                    <a:latin typeface="Trade Gothic LT Std" charset="0"/>
                  </a:rPr>
                  <a:t>Verdades</a:t>
                </a:r>
              </a:p>
            </p:txBody>
          </p:sp>
        </p:grpSp>
        <p:cxnSp>
          <p:nvCxnSpPr>
            <p:cNvPr id="45" name="45 Conector recto">
              <a:extLst>
                <a:ext uri="{FF2B5EF4-FFF2-40B4-BE49-F238E27FC236}">
                  <a16:creationId xmlns:a16="http://schemas.microsoft.com/office/drawing/2014/main" id="{8A25CCF5-638B-4D7E-854D-589CD5BE7CC5}"/>
                </a:ext>
              </a:extLst>
            </p:cNvPr>
            <p:cNvCxnSpPr/>
            <p:nvPr/>
          </p:nvCxnSpPr>
          <p:spPr>
            <a:xfrm>
              <a:off x="1744134" y="2779906"/>
              <a:ext cx="307945" cy="1587"/>
            </a:xfrm>
            <a:prstGeom prst="line">
              <a:avLst/>
            </a:prstGeom>
            <a:ln w="50800">
              <a:solidFill>
                <a:srgbClr val="5F19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1DFA4BBE-37F9-478B-A13B-D661DEC17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079" y="2259248"/>
              <a:ext cx="6739870" cy="1042903"/>
            </a:xfrm>
            <a:prstGeom prst="rect">
              <a:avLst/>
            </a:prstGeom>
            <a:solidFill>
              <a:srgbClr val="5F1942">
                <a:alpha val="30196"/>
              </a:srgbClr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23584" name="7 CuadroTexto">
              <a:extLst>
                <a:ext uri="{FF2B5EF4-FFF2-40B4-BE49-F238E27FC236}">
                  <a16:creationId xmlns:a16="http://schemas.microsoft.com/office/drawing/2014/main" id="{FB842DDF-F30E-4E0F-8E88-BF0E207C3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309" y="2310048"/>
              <a:ext cx="650555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s-ES" altLang="es-ES_tradnl" sz="1400" b="1">
                  <a:latin typeface="Trade Gothic LT Std Light"/>
                  <a:ea typeface="Trade Gothic LT Std Light"/>
                  <a:cs typeface="Trade Gothic LT Std Light"/>
                </a:rPr>
                <a:t>De razón: </a:t>
              </a:r>
              <a: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  <a:t>aquellas en las que el sujeto contiene el predicado. </a:t>
              </a:r>
              <a:b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</a:br>
              <a: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  <a:t>Se basan en el </a:t>
              </a:r>
              <a:r>
                <a:rPr lang="es-ES" altLang="es-ES_tradnl" sz="1400" b="1">
                  <a:latin typeface="Trade Gothic LT Std Light"/>
                  <a:ea typeface="Trade Gothic LT Std Light"/>
                  <a:cs typeface="Trade Gothic LT Std Light"/>
                </a:rPr>
                <a:t>principio de no contradicción </a:t>
              </a:r>
              <a: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  <a:t>(la lógica y las matemáticas).</a:t>
              </a:r>
            </a:p>
            <a:p>
              <a:pPr>
                <a:spcBef>
                  <a:spcPct val="0"/>
                </a:spcBef>
              </a:pPr>
              <a:r>
                <a:rPr lang="es-ES" altLang="es-ES_tradnl" sz="1400" b="1">
                  <a:latin typeface="Trade Gothic LT Std Light"/>
                  <a:ea typeface="Trade Gothic LT Std Light"/>
                  <a:cs typeface="Trade Gothic LT Std Light"/>
                </a:rPr>
                <a:t>De hecho: </a:t>
              </a:r>
              <a: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  <a:t>el predicado se desprende de la observación de los hechos o de datos empíricos. Se basan en el </a:t>
              </a:r>
              <a:r>
                <a:rPr lang="es-ES" altLang="es-ES_tradnl" sz="1400" b="1">
                  <a:latin typeface="Trade Gothic LT Std Light"/>
                  <a:ea typeface="Trade Gothic LT Std Light"/>
                  <a:cs typeface="Trade Gothic LT Std Light"/>
                </a:rPr>
                <a:t>principio de razón suficiente </a:t>
              </a:r>
              <a: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  <a:t>(la física o la biología).</a:t>
              </a:r>
            </a:p>
          </p:txBody>
        </p:sp>
      </p:grpSp>
      <p:grpSp>
        <p:nvGrpSpPr>
          <p:cNvPr id="23565" name="Agrupar 58">
            <a:extLst>
              <a:ext uri="{FF2B5EF4-FFF2-40B4-BE49-F238E27FC236}">
                <a16:creationId xmlns:a16="http://schemas.microsoft.com/office/drawing/2014/main" id="{0B101839-54C1-4B13-8FB2-1F366439A135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3478213"/>
            <a:ext cx="8126413" cy="623887"/>
            <a:chOff x="742518" y="2259249"/>
            <a:chExt cx="8125382" cy="623413"/>
          </a:xfrm>
        </p:grpSpPr>
        <p:grpSp>
          <p:nvGrpSpPr>
            <p:cNvPr id="23575" name="41 Grupo">
              <a:extLst>
                <a:ext uri="{FF2B5EF4-FFF2-40B4-BE49-F238E27FC236}">
                  <a16:creationId xmlns:a16="http://schemas.microsoft.com/office/drawing/2014/main" id="{DB6AF37C-8C35-4DFB-A62A-CE5DA6F9D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518" y="2335393"/>
              <a:ext cx="1000834" cy="431800"/>
              <a:chOff x="611561" y="4835080"/>
              <a:chExt cx="607185" cy="606299"/>
            </a:xfrm>
          </p:grpSpPr>
          <p:sp>
            <p:nvSpPr>
              <p:cNvPr id="64" name="38 Redondear rectángulo de esquina diagonal">
                <a:extLst>
                  <a:ext uri="{FF2B5EF4-FFF2-40B4-BE49-F238E27FC236}">
                    <a16:creationId xmlns:a16="http://schemas.microsoft.com/office/drawing/2014/main" id="{14C746B2-DB2D-44BA-BE44-BC8D8125D890}"/>
                  </a:ext>
                </a:extLst>
              </p:cNvPr>
              <p:cNvSpPr/>
              <p:nvPr/>
            </p:nvSpPr>
            <p:spPr>
              <a:xfrm>
                <a:off x="611561" y="4835077"/>
                <a:ext cx="607641" cy="605839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rgbClr val="5F19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s-ES" alt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0" name="19 CuadroTexto">
                <a:extLst>
                  <a:ext uri="{FF2B5EF4-FFF2-40B4-BE49-F238E27FC236}">
                    <a16:creationId xmlns:a16="http://schemas.microsoft.com/office/drawing/2014/main" id="{8DE4D7B4-BB63-47F9-8E80-14C0DF37D2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239" y="4936191"/>
                <a:ext cx="567506" cy="43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400" b="1">
                    <a:latin typeface="Trade Gothic LT Std" charset="0"/>
                  </a:rPr>
                  <a:t>Mónadas</a:t>
                </a:r>
              </a:p>
            </p:txBody>
          </p:sp>
        </p:grpSp>
        <p:cxnSp>
          <p:nvCxnSpPr>
            <p:cNvPr id="61" name="45 Conector recto">
              <a:extLst>
                <a:ext uri="{FF2B5EF4-FFF2-40B4-BE49-F238E27FC236}">
                  <a16:creationId xmlns:a16="http://schemas.microsoft.com/office/drawing/2014/main" id="{689CE073-59E6-4FA3-A377-99C021055CAC}"/>
                </a:ext>
              </a:extLst>
            </p:cNvPr>
            <p:cNvCxnSpPr/>
            <p:nvPr/>
          </p:nvCxnSpPr>
          <p:spPr>
            <a:xfrm>
              <a:off x="1744104" y="2551127"/>
              <a:ext cx="307936" cy="0"/>
            </a:xfrm>
            <a:prstGeom prst="line">
              <a:avLst/>
            </a:prstGeom>
            <a:ln w="50800">
              <a:solidFill>
                <a:srgbClr val="5F19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B1FA577D-D141-445B-B9E1-585934B0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040" y="2259249"/>
              <a:ext cx="6739670" cy="623413"/>
            </a:xfrm>
            <a:prstGeom prst="rect">
              <a:avLst/>
            </a:prstGeom>
            <a:solidFill>
              <a:srgbClr val="5F1942">
                <a:alpha val="30196"/>
              </a:srgbClr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s-ES_tradnl" altLang="es-ES_tradnl">
                <a:solidFill>
                  <a:srgbClr val="FFFFFF"/>
                </a:solidFill>
              </a:endParaRPr>
            </a:p>
          </p:txBody>
        </p:sp>
        <p:sp>
          <p:nvSpPr>
            <p:cNvPr id="23578" name="7 CuadroTexto">
              <a:extLst>
                <a:ext uri="{FF2B5EF4-FFF2-40B4-BE49-F238E27FC236}">
                  <a16:creationId xmlns:a16="http://schemas.microsoft.com/office/drawing/2014/main" id="{B99AE0D5-1F5C-426E-9968-E1532010F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309" y="2310048"/>
              <a:ext cx="67935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  <a:t>Son los elementos que componen la realidad; puntos inextensos dotados de energía.</a:t>
              </a:r>
            </a:p>
            <a:p>
              <a:pPr>
                <a:spcBef>
                  <a:spcPct val="0"/>
                </a:spcBef>
              </a:pPr>
              <a:r>
                <a:rPr lang="es-ES" altLang="es-ES_tradnl" sz="1400">
                  <a:latin typeface="Trade Gothic LT Std Light"/>
                  <a:ea typeface="Trade Gothic LT Std Light"/>
                  <a:cs typeface="Trade Gothic LT Std Light"/>
                </a:rPr>
                <a:t>Son sustancias simples e indivisibles que forman parte de otras compuestas.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03244D7-668B-44BB-B336-76CF494E5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38336"/>
            <a:ext cx="1584264" cy="1916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id="{2BE85771-26DB-4E70-8371-DB7DC7148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902200"/>
            <a:ext cx="3865563" cy="1209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F194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67" name="Redondear rectángulo de esquina diagonal 26">
            <a:extLst>
              <a:ext uri="{FF2B5EF4-FFF2-40B4-BE49-F238E27FC236}">
                <a16:creationId xmlns:a16="http://schemas.microsoft.com/office/drawing/2014/main" id="{CB561E3F-8B84-43E9-936A-A05FCE35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406900"/>
            <a:ext cx="2473325" cy="503238"/>
          </a:xfrm>
          <a:custGeom>
            <a:avLst/>
            <a:gdLst>
              <a:gd name="T0" fmla="*/ 2473325 w 1655762"/>
              <a:gd name="T1" fmla="*/ 251620 h 503237"/>
              <a:gd name="T2" fmla="*/ 1236663 w 1655762"/>
              <a:gd name="T3" fmla="*/ 503238 h 503237"/>
              <a:gd name="T4" fmla="*/ 0 w 1655762"/>
              <a:gd name="T5" fmla="*/ 251620 h 503237"/>
              <a:gd name="T6" fmla="*/ 1236663 w 1655762"/>
              <a:gd name="T7" fmla="*/ 0 h 503237"/>
              <a:gd name="T8" fmla="*/ 0 60000 65536"/>
              <a:gd name="T9" fmla="*/ 0 60000 65536"/>
              <a:gd name="T10" fmla="*/ 0 60000 65536"/>
              <a:gd name="T11" fmla="*/ 0 60000 65536"/>
              <a:gd name="T12" fmla="*/ 24566 w 1655762"/>
              <a:gd name="T13" fmla="*/ 24566 h 503237"/>
              <a:gd name="T14" fmla="*/ 1631196 w 1655762"/>
              <a:gd name="T15" fmla="*/ 478671 h 503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5762" h="503237">
                <a:moveTo>
                  <a:pt x="83875" y="0"/>
                </a:moveTo>
                <a:lnTo>
                  <a:pt x="1655762" y="0"/>
                </a:lnTo>
                <a:lnTo>
                  <a:pt x="1655762" y="419362"/>
                </a:lnTo>
                <a:cubicBezTo>
                  <a:pt x="1655762" y="465684"/>
                  <a:pt x="1618209" y="503236"/>
                  <a:pt x="1571887" y="503237"/>
                </a:cubicBezTo>
                <a:lnTo>
                  <a:pt x="0" y="503237"/>
                </a:lnTo>
                <a:lnTo>
                  <a:pt x="0" y="83875"/>
                </a:lnTo>
                <a:cubicBezTo>
                  <a:pt x="0" y="37552"/>
                  <a:pt x="37552" y="0"/>
                  <a:pt x="83874" y="0"/>
                </a:cubicBezTo>
                <a:lnTo>
                  <a:pt x="83875" y="0"/>
                </a:lnTo>
                <a:close/>
              </a:path>
            </a:pathLst>
          </a:cu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9" name="7 CuadroTexto">
            <a:extLst>
              <a:ext uri="{FF2B5EF4-FFF2-40B4-BE49-F238E27FC236}">
                <a16:creationId xmlns:a16="http://schemas.microsoft.com/office/drawing/2014/main" id="{3A9AEB57-66D1-4A5E-A315-7F7E9C92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478338"/>
            <a:ext cx="2232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chemeClr val="bg1"/>
                </a:solidFill>
                <a:latin typeface="Trade Gothic LT Std" charset="0"/>
              </a:rPr>
              <a:t>Armonía preestablecida</a:t>
            </a:r>
          </a:p>
        </p:txBody>
      </p:sp>
      <p:sp>
        <p:nvSpPr>
          <p:cNvPr id="23570" name="34 CuadroTexto">
            <a:extLst>
              <a:ext uri="{FF2B5EF4-FFF2-40B4-BE49-F238E27FC236}">
                <a16:creationId xmlns:a16="http://schemas.microsoft.com/office/drawing/2014/main" id="{2AA5955B-6659-4960-B742-B33CB4C6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43475"/>
            <a:ext cx="38401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>
                <a:latin typeface="Trade Gothic LT Std" charset="0"/>
              </a:rPr>
              <a:t>Dios, al crear cada mónada singular, le otorgó su ley interna de manera que todas actuaran según la armonía que se encuentra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_tradnl" sz="1400">
                <a:latin typeface="Trade Gothic LT Std" charset="0"/>
              </a:rPr>
              <a:t>en el cosmos y que ha sido establecida previamente por él.</a:t>
            </a:r>
          </a:p>
        </p:txBody>
      </p:sp>
      <p:sp>
        <p:nvSpPr>
          <p:cNvPr id="70" name="Rectángulo redondeado 69">
            <a:extLst>
              <a:ext uri="{FF2B5EF4-FFF2-40B4-BE49-F238E27FC236}">
                <a16:creationId xmlns:a16="http://schemas.microsoft.com/office/drawing/2014/main" id="{F783C71A-0EDD-4F40-9A00-C508E9CB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4902200"/>
            <a:ext cx="3863975" cy="1209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F194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s-ES_tradnl" altLang="es-ES_tradnl" sz="1200">
              <a:solidFill>
                <a:srgbClr val="000000"/>
              </a:solidFill>
              <a:latin typeface="Trade Gothic LT Std" charset="0"/>
            </a:endParaRPr>
          </a:p>
        </p:txBody>
      </p:sp>
      <p:sp>
        <p:nvSpPr>
          <p:cNvPr id="91" name="34 CuadroTexto">
            <a:extLst>
              <a:ext uri="{FF2B5EF4-FFF2-40B4-BE49-F238E27FC236}">
                <a16:creationId xmlns:a16="http://schemas.microsoft.com/office/drawing/2014/main" id="{EEB403D3-244B-4A18-8874-982B8B1C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4943475"/>
            <a:ext cx="37528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ES" altLang="es-ES_tradnl" sz="1400" dirty="0">
                <a:latin typeface="Trade Gothic LT Std" charset="0"/>
              </a:rPr>
              <a:t>Tres tipos de mal: </a:t>
            </a:r>
          </a:p>
          <a:p>
            <a:pPr marL="180000" indent="-180000" eaLnBrk="1" hangingPunct="1">
              <a:spcBef>
                <a:spcPct val="0"/>
              </a:spcBef>
              <a:defRPr/>
            </a:pPr>
            <a:r>
              <a:rPr lang="es-ES" altLang="es-ES_tradnl" sz="1400" b="1" dirty="0">
                <a:latin typeface="Trade Gothic LT Std" charset="0"/>
              </a:rPr>
              <a:t>Metafísico: </a:t>
            </a:r>
            <a:r>
              <a:rPr lang="es-ES" altLang="es-ES_tradnl" sz="1400" dirty="0">
                <a:latin typeface="Trade Gothic LT Std" charset="0"/>
              </a:rPr>
              <a:t>ausencia de la </a:t>
            </a:r>
            <a:r>
              <a:rPr lang="es-ES" altLang="es-ES_tradnl" sz="1400">
                <a:latin typeface="Trade Gothic LT Std" charset="0"/>
              </a:rPr>
              <a:t>perfección </a:t>
            </a:r>
            <a:br>
              <a:rPr lang="es-ES" altLang="es-ES_tradnl" sz="1400">
                <a:latin typeface="Trade Gothic LT Std" charset="0"/>
              </a:rPr>
            </a:br>
            <a:r>
              <a:rPr lang="es-ES" altLang="es-ES_tradnl" sz="1400">
                <a:latin typeface="Trade Gothic LT Std" charset="0"/>
              </a:rPr>
              <a:t>de </a:t>
            </a:r>
            <a:r>
              <a:rPr lang="es-ES" altLang="es-ES_tradnl" sz="1400" dirty="0">
                <a:latin typeface="Trade Gothic LT Std" charset="0"/>
              </a:rPr>
              <a:t>Dios.</a:t>
            </a:r>
          </a:p>
          <a:p>
            <a:pPr marL="180000" indent="-180000" eaLnBrk="1" hangingPunct="1">
              <a:spcBef>
                <a:spcPct val="0"/>
              </a:spcBef>
              <a:defRPr/>
            </a:pPr>
            <a:r>
              <a:rPr lang="es-ES" altLang="es-ES_tradnl" sz="1400" b="1" dirty="0">
                <a:latin typeface="Trade Gothic LT Std" charset="0"/>
              </a:rPr>
              <a:t>Físico: </a:t>
            </a:r>
            <a:r>
              <a:rPr lang="es-ES" altLang="es-ES_tradnl" sz="1400" dirty="0">
                <a:latin typeface="Trade Gothic LT Std" charset="0"/>
              </a:rPr>
              <a:t>falta de bienes.</a:t>
            </a:r>
          </a:p>
          <a:p>
            <a:pPr marL="180000" indent="-180000" eaLnBrk="1" hangingPunct="1">
              <a:spcBef>
                <a:spcPct val="0"/>
              </a:spcBef>
              <a:defRPr/>
            </a:pPr>
            <a:r>
              <a:rPr lang="es-ES" altLang="es-ES_tradnl" sz="1400" b="1" dirty="0">
                <a:latin typeface="Trade Gothic LT Std" charset="0"/>
              </a:rPr>
              <a:t>Moral: </a:t>
            </a:r>
            <a:r>
              <a:rPr lang="es-ES" altLang="es-ES_tradnl" sz="1400" dirty="0">
                <a:latin typeface="Trade Gothic LT Std" charset="0"/>
              </a:rPr>
              <a:t>proviene de la libertad.</a:t>
            </a:r>
          </a:p>
        </p:txBody>
      </p:sp>
      <p:sp>
        <p:nvSpPr>
          <p:cNvPr id="92" name="Redondear rectángulo de esquina diagonal 26">
            <a:extLst>
              <a:ext uri="{FF2B5EF4-FFF2-40B4-BE49-F238E27FC236}">
                <a16:creationId xmlns:a16="http://schemas.microsoft.com/office/drawing/2014/main" id="{DDF7D33A-CAAE-47F7-8813-37BCD8912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3" y="4406900"/>
            <a:ext cx="2473325" cy="503238"/>
          </a:xfrm>
          <a:custGeom>
            <a:avLst/>
            <a:gdLst>
              <a:gd name="T0" fmla="*/ 2473325 w 1655762"/>
              <a:gd name="T1" fmla="*/ 251620 h 503237"/>
              <a:gd name="T2" fmla="*/ 1236663 w 1655762"/>
              <a:gd name="T3" fmla="*/ 503238 h 503237"/>
              <a:gd name="T4" fmla="*/ 0 w 1655762"/>
              <a:gd name="T5" fmla="*/ 251620 h 503237"/>
              <a:gd name="T6" fmla="*/ 1236663 w 1655762"/>
              <a:gd name="T7" fmla="*/ 0 h 503237"/>
              <a:gd name="T8" fmla="*/ 0 60000 65536"/>
              <a:gd name="T9" fmla="*/ 0 60000 65536"/>
              <a:gd name="T10" fmla="*/ 0 60000 65536"/>
              <a:gd name="T11" fmla="*/ 0 60000 65536"/>
              <a:gd name="T12" fmla="*/ 24566 w 1655762"/>
              <a:gd name="T13" fmla="*/ 24566 h 503237"/>
              <a:gd name="T14" fmla="*/ 1631196 w 1655762"/>
              <a:gd name="T15" fmla="*/ 478671 h 503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5762" h="503237">
                <a:moveTo>
                  <a:pt x="83875" y="0"/>
                </a:moveTo>
                <a:lnTo>
                  <a:pt x="1655762" y="0"/>
                </a:lnTo>
                <a:lnTo>
                  <a:pt x="1655762" y="419362"/>
                </a:lnTo>
                <a:cubicBezTo>
                  <a:pt x="1655762" y="465684"/>
                  <a:pt x="1618209" y="503236"/>
                  <a:pt x="1571887" y="503237"/>
                </a:cubicBezTo>
                <a:lnTo>
                  <a:pt x="0" y="503237"/>
                </a:lnTo>
                <a:lnTo>
                  <a:pt x="0" y="83875"/>
                </a:lnTo>
                <a:cubicBezTo>
                  <a:pt x="0" y="37552"/>
                  <a:pt x="37552" y="0"/>
                  <a:pt x="83874" y="0"/>
                </a:cubicBezTo>
                <a:lnTo>
                  <a:pt x="83875" y="0"/>
                </a:lnTo>
                <a:close/>
              </a:path>
            </a:pathLst>
          </a:custGeom>
          <a:solidFill>
            <a:srgbClr val="5F194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74" name="7 CuadroTexto">
            <a:extLst>
              <a:ext uri="{FF2B5EF4-FFF2-40B4-BE49-F238E27FC236}">
                <a16:creationId xmlns:a16="http://schemas.microsoft.com/office/drawing/2014/main" id="{6200F5E7-1D76-4132-BBE0-12B6C2338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4478338"/>
            <a:ext cx="2232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_tradnl" sz="1400" b="1">
                <a:solidFill>
                  <a:schemeClr val="bg1"/>
                </a:solidFill>
                <a:latin typeface="Trade Gothic LT Std" charset="0"/>
              </a:rPr>
              <a:t>El problema del mal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evolucio_indurst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revolucio_indurstrial.potx</Template>
  <TotalTime>0</TotalTime>
  <Words>989</Words>
  <Application>Microsoft Office PowerPoint</Application>
  <PresentationFormat>Presentación en pantalla (4:3)</PresentationFormat>
  <Paragraphs>195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revolucio_indurstrial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cp:lastPrinted>2016-01-12T22:06:27Z</cp:lastPrinted>
  <dcterms:created xsi:type="dcterms:W3CDTF">2016-03-28T13:39:26Z</dcterms:created>
  <dcterms:modified xsi:type="dcterms:W3CDTF">2019-01-16T10:01:03Z</dcterms:modified>
</cp:coreProperties>
</file>